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5"/>
  </p:notesMasterIdLst>
  <p:sldIdLst>
    <p:sldId id="256" r:id="rId2"/>
    <p:sldId id="283" r:id="rId3"/>
    <p:sldId id="337" r:id="rId4"/>
    <p:sldId id="338" r:id="rId5"/>
    <p:sldId id="339" r:id="rId6"/>
    <p:sldId id="260" r:id="rId7"/>
    <p:sldId id="259" r:id="rId8"/>
    <p:sldId id="258" r:id="rId9"/>
    <p:sldId id="257" r:id="rId10"/>
    <p:sldId id="300" r:id="rId11"/>
    <p:sldId id="340" r:id="rId12"/>
    <p:sldId id="344" r:id="rId13"/>
    <p:sldId id="263" r:id="rId14"/>
    <p:sldId id="262" r:id="rId15"/>
    <p:sldId id="265" r:id="rId16"/>
    <p:sldId id="267" r:id="rId17"/>
    <p:sldId id="266" r:id="rId18"/>
    <p:sldId id="272" r:id="rId19"/>
    <p:sldId id="309" r:id="rId20"/>
    <p:sldId id="302" r:id="rId21"/>
    <p:sldId id="303" r:id="rId22"/>
    <p:sldId id="304" r:id="rId23"/>
    <p:sldId id="308" r:id="rId24"/>
    <p:sldId id="305" r:id="rId25"/>
    <p:sldId id="341" r:id="rId26"/>
    <p:sldId id="317" r:id="rId27"/>
    <p:sldId id="318" r:id="rId28"/>
    <p:sldId id="314" r:id="rId29"/>
    <p:sldId id="275" r:id="rId30"/>
    <p:sldId id="315" r:id="rId31"/>
    <p:sldId id="278" r:id="rId32"/>
    <p:sldId id="319" r:id="rId33"/>
    <p:sldId id="280" r:id="rId34"/>
    <p:sldId id="310" r:id="rId35"/>
    <p:sldId id="311" r:id="rId36"/>
    <p:sldId id="312" r:id="rId37"/>
    <p:sldId id="313" r:id="rId38"/>
    <p:sldId id="320" r:id="rId39"/>
    <p:sldId id="321" r:id="rId40"/>
    <p:sldId id="322" r:id="rId41"/>
    <p:sldId id="323" r:id="rId42"/>
    <p:sldId id="324" r:id="rId43"/>
    <p:sldId id="328" r:id="rId44"/>
    <p:sldId id="329" r:id="rId45"/>
    <p:sldId id="330" r:id="rId46"/>
    <p:sldId id="331" r:id="rId47"/>
    <p:sldId id="332" r:id="rId48"/>
    <p:sldId id="333" r:id="rId49"/>
    <p:sldId id="335" r:id="rId50"/>
    <p:sldId id="343" r:id="rId51"/>
    <p:sldId id="336" r:id="rId52"/>
    <p:sldId id="342" r:id="rId53"/>
    <p:sldId id="290" r:id="rId5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>
        <p:scale>
          <a:sx n="66" d="100"/>
          <a:sy n="66" d="100"/>
        </p:scale>
        <p:origin x="-1296" y="-25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66B424-C0CB-42F5-B5D5-BA082A1E53D7}" type="datetimeFigureOut">
              <a:rPr lang="en-ZA" smtClean="0"/>
              <a:pPr/>
              <a:t>2013/04/03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B34F2-6409-485A-B6BE-76D090D786B7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2432301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3B34F2-6409-485A-B6BE-76D090D786B7}" type="slidenum">
              <a:rPr lang="en-ZA" smtClean="0"/>
              <a:pPr/>
              <a:t>42</a:t>
            </a:fld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455069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0">
          <a:blip r:embed="rId2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3886200"/>
            <a:ext cx="8610600" cy="998538"/>
          </a:xfrm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ZA" noProof="0" smtClean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4953000"/>
            <a:ext cx="8610600" cy="838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1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ZA" noProof="0" smtClean="0"/>
          </a:p>
        </p:txBody>
      </p:sp>
      <p:sp>
        <p:nvSpPr>
          <p:cNvPr id="62472" name="Rectangle 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62473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62474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04430C-BD04-410A-B6C3-588E28EC94D2}" type="datetimeFigureOut">
              <a:rPr lang="en-ZA" smtClean="0"/>
              <a:pPr/>
              <a:t>2013/04/03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7870A2-51CA-4632-BC3C-C56B7794BBC4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55254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1526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055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04430C-BD04-410A-B6C3-588E28EC94D2}" type="datetimeFigureOut">
              <a:rPr lang="en-ZA" smtClean="0"/>
              <a:pPr/>
              <a:t>2013/04/03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7870A2-51CA-4632-BC3C-C56B7794BBC4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4064558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1067002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3276036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764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6764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2677484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04430C-BD04-410A-B6C3-588E28EC94D2}" type="datetimeFigureOut">
              <a:rPr lang="en-ZA" smtClean="0"/>
              <a:pPr/>
              <a:t>2013/04/03</a:t>
            </a:fld>
            <a:endParaRPr lang="en-Z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7870A2-51CA-4632-BC3C-C56B7794BBC4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446879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88423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04430C-BD04-410A-B6C3-588E28EC94D2}" type="datetimeFigureOut">
              <a:rPr lang="en-ZA" smtClean="0"/>
              <a:pPr/>
              <a:t>2013/04/03</a:t>
            </a:fld>
            <a:endParaRPr lang="en-Z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7870A2-51CA-4632-BC3C-C56B7794BBC4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1097301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04430C-BD04-410A-B6C3-588E28EC94D2}" type="datetimeFigureOut">
              <a:rPr lang="en-ZA" smtClean="0"/>
              <a:pPr/>
              <a:t>2013/04/03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7870A2-51CA-4632-BC3C-C56B7794BBC4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3805840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04430C-BD04-410A-B6C3-588E28EC94D2}" type="datetimeFigureOut">
              <a:rPr lang="en-ZA" smtClean="0"/>
              <a:pPr/>
              <a:t>2013/04/03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7870A2-51CA-4632-BC3C-C56B7794BBC4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491201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152400"/>
            <a:ext cx="74676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ZA" smtClean="0"/>
              <a:t>Click to edit title style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76400"/>
            <a:ext cx="8610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 smtClean="0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7504430C-BD04-410A-B6C3-588E28EC94D2}" type="datetimeFigureOut">
              <a:rPr lang="en-ZA" smtClean="0"/>
              <a:pPr/>
              <a:t>2013/04/03</a:t>
            </a:fld>
            <a:endParaRPr lang="en-ZA" dirty="0"/>
          </a:p>
        </p:txBody>
      </p:sp>
      <p:sp>
        <p:nvSpPr>
          <p:cNvPr id="6144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ZA" dirty="0"/>
          </a:p>
        </p:txBody>
      </p:sp>
      <p:sp>
        <p:nvSpPr>
          <p:cNvPr id="6144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27870A2-51CA-4632-BC3C-C56B7794BBC4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00D4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D4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00D4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00D4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00D4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00D4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00D4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00D4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00D4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video" Target="video%20smoke%20tests.MPG" TargetMode="Externa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smtClean="0">
                <a:latin typeface="Arial" pitchFamily="34" charset="0"/>
                <a:cs typeface="Arial" pitchFamily="34" charset="0"/>
              </a:rPr>
              <a:t>SAPRAA</a:t>
            </a:r>
            <a:br>
              <a:rPr lang="en-ZA" dirty="0" smtClean="0">
                <a:latin typeface="Arial" pitchFamily="34" charset="0"/>
                <a:cs typeface="Arial" pitchFamily="34" charset="0"/>
              </a:rPr>
            </a:br>
            <a:r>
              <a:rPr lang="en-ZA" dirty="0" smtClean="0">
                <a:latin typeface="Arial" pitchFamily="34" charset="0"/>
                <a:cs typeface="Arial" pitchFamily="34" charset="0"/>
              </a:rPr>
              <a:t>March 2013</a:t>
            </a:r>
            <a:endParaRPr lang="en-Z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2564904"/>
            <a:ext cx="4392488" cy="864096"/>
          </a:xfrm>
        </p:spPr>
        <p:txBody>
          <a:bodyPr/>
          <a:lstStyle/>
          <a:p>
            <a:r>
              <a:rPr lang="en-ZA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Validation</a:t>
            </a:r>
          </a:p>
        </p:txBody>
      </p:sp>
      <p:pic>
        <p:nvPicPr>
          <p:cNvPr id="2050" name="Picture 0" descr="Valid Healthcare Resources Logo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43148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0699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116632"/>
            <a:ext cx="6368752" cy="12192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Arial" pitchFamily="34" charset="0"/>
                <a:cs typeface="Arial" pitchFamily="34" charset="0"/>
              </a:rPr>
              <a:t>What gets validated</a:t>
            </a:r>
            <a:endParaRPr lang="en-Z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0225" indent="-530225">
              <a:buFont typeface="Wingdings" pitchFamily="2" charset="2"/>
              <a:buChar char="q"/>
            </a:pPr>
            <a:r>
              <a:rPr lang="en-ZA" sz="3500" dirty="0" smtClean="0">
                <a:latin typeface="Arial" pitchFamily="34" charset="0"/>
                <a:cs typeface="Arial" pitchFamily="34" charset="0"/>
              </a:rPr>
              <a:t>Utilities / Services / Systems</a:t>
            </a:r>
          </a:p>
          <a:p>
            <a:pPr marL="930275" lvl="1" indent="-530225">
              <a:buFont typeface="Wingdings" pitchFamily="2" charset="2"/>
              <a:buChar char="§"/>
            </a:pPr>
            <a:r>
              <a:rPr lang="en-ZA" sz="3100" dirty="0" smtClean="0">
                <a:latin typeface="Arial" pitchFamily="34" charset="0"/>
                <a:cs typeface="Arial" pitchFamily="34" charset="0"/>
              </a:rPr>
              <a:t>Critical systems with direct impact e.g.</a:t>
            </a:r>
          </a:p>
          <a:p>
            <a:pPr marL="1330325" lvl="2" indent="-530225"/>
            <a:r>
              <a:rPr lang="en-ZA" sz="2700" dirty="0" smtClean="0">
                <a:latin typeface="Arial" pitchFamily="34" charset="0"/>
                <a:cs typeface="Arial" pitchFamily="34" charset="0"/>
              </a:rPr>
              <a:t>Purified Water</a:t>
            </a:r>
          </a:p>
          <a:p>
            <a:pPr marL="1330325" lvl="2" indent="-530225"/>
            <a:r>
              <a:rPr lang="en-ZA" sz="2700" dirty="0" smtClean="0">
                <a:latin typeface="Arial" pitchFamily="34" charset="0"/>
                <a:cs typeface="Arial" pitchFamily="34" charset="0"/>
              </a:rPr>
              <a:t>HVAC</a:t>
            </a:r>
          </a:p>
          <a:p>
            <a:pPr marL="1330325" lvl="2" indent="-530225"/>
            <a:r>
              <a:rPr lang="en-ZA" sz="2700" dirty="0" smtClean="0">
                <a:latin typeface="Arial" pitchFamily="34" charset="0"/>
                <a:cs typeface="Arial" pitchFamily="34" charset="0"/>
              </a:rPr>
              <a:t>Compressed air (in contact with product or primary containers)</a:t>
            </a:r>
          </a:p>
          <a:p>
            <a:pPr marL="1330325" lvl="2" indent="-530225"/>
            <a:r>
              <a:rPr lang="en-ZA" sz="2700" dirty="0" smtClean="0">
                <a:latin typeface="Arial" pitchFamily="34" charset="0"/>
                <a:cs typeface="Arial" pitchFamily="34" charset="0"/>
              </a:rPr>
              <a:t>Steam (if used for cleaning product contact surfaces)</a:t>
            </a:r>
          </a:p>
          <a:p>
            <a:pPr lvl="2"/>
            <a:endParaRPr lang="en-ZA" dirty="0">
              <a:latin typeface="Arial" pitchFamily="34" charset="0"/>
              <a:cs typeface="Arial" pitchFamily="34" charset="0"/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106270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116632"/>
            <a:ext cx="6368752" cy="12192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Arial" pitchFamily="34" charset="0"/>
                <a:cs typeface="Arial" pitchFamily="34" charset="0"/>
              </a:rPr>
              <a:t>What gets validated</a:t>
            </a:r>
            <a:endParaRPr lang="en-Z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10600" cy="3624808"/>
          </a:xfrm>
        </p:spPr>
        <p:txBody>
          <a:bodyPr>
            <a:normAutofit/>
          </a:bodyPr>
          <a:lstStyle/>
          <a:p>
            <a:pPr marL="530225" indent="-530225">
              <a:buFont typeface="Wingdings" pitchFamily="2" charset="2"/>
              <a:buChar char="q"/>
            </a:pPr>
            <a:r>
              <a:rPr lang="en-ZA" sz="3500" dirty="0" smtClean="0">
                <a:latin typeface="Arial" pitchFamily="34" charset="0"/>
                <a:cs typeface="Arial" pitchFamily="34" charset="0"/>
              </a:rPr>
              <a:t>Processes</a:t>
            </a:r>
          </a:p>
          <a:p>
            <a:pPr marL="1330325" lvl="2" indent="-530225"/>
            <a:r>
              <a:rPr lang="en-ZA" sz="2700" dirty="0" smtClean="0">
                <a:latin typeface="Arial" pitchFamily="34" charset="0"/>
                <a:cs typeface="Arial" pitchFamily="34" charset="0"/>
              </a:rPr>
              <a:t>Non-sterile manufacturing</a:t>
            </a:r>
          </a:p>
          <a:p>
            <a:pPr marL="1330325" lvl="2" indent="-530225"/>
            <a:r>
              <a:rPr lang="en-ZA" sz="2700" dirty="0" smtClean="0">
                <a:latin typeface="Arial" pitchFamily="34" charset="0"/>
                <a:cs typeface="Arial" pitchFamily="34" charset="0"/>
              </a:rPr>
              <a:t>Sterile manufacturing – media fills</a:t>
            </a:r>
          </a:p>
          <a:p>
            <a:pPr marL="1330325" lvl="2" indent="-530225"/>
            <a:r>
              <a:rPr lang="en-ZA" sz="2700" dirty="0" smtClean="0">
                <a:latin typeface="Arial" pitchFamily="34" charset="0"/>
                <a:cs typeface="Arial" pitchFamily="34" charset="0"/>
              </a:rPr>
              <a:t>Sterilizing loads</a:t>
            </a:r>
          </a:p>
          <a:p>
            <a:pPr marL="1330325" lvl="2" indent="-530225"/>
            <a:r>
              <a:rPr lang="en-ZA" sz="2700" dirty="0" smtClean="0">
                <a:latin typeface="Arial" pitchFamily="34" charset="0"/>
                <a:cs typeface="Arial" pitchFamily="34" charset="0"/>
              </a:rPr>
              <a:t>Waste</a:t>
            </a:r>
          </a:p>
          <a:p>
            <a:pPr marL="1330325" lvl="2" indent="-530225"/>
            <a:endParaRPr lang="en-ZA" sz="2700" dirty="0" smtClean="0">
              <a:latin typeface="Arial" pitchFamily="34" charset="0"/>
              <a:cs typeface="Arial" pitchFamily="34" charset="0"/>
            </a:endParaRPr>
          </a:p>
          <a:p>
            <a:pPr lvl="2"/>
            <a:endParaRPr lang="en-ZA" dirty="0">
              <a:latin typeface="Arial" pitchFamily="34" charset="0"/>
              <a:cs typeface="Arial" pitchFamily="34" charset="0"/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37763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475656" y="260648"/>
            <a:ext cx="7355160" cy="1057275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Sequencing of Validation Stages</a:t>
            </a:r>
            <a:endParaRPr lang="en-US" sz="3600" dirty="0" smtClean="0">
              <a:solidFill>
                <a:schemeClr val="bg2"/>
              </a:solidFill>
            </a:endParaRPr>
          </a:p>
        </p:txBody>
      </p:sp>
      <p:sp>
        <p:nvSpPr>
          <p:cNvPr id="177155" name="Line 3"/>
          <p:cNvSpPr>
            <a:spLocks noChangeShapeType="1"/>
          </p:cNvSpPr>
          <p:nvPr/>
        </p:nvSpPr>
        <p:spPr bwMode="auto">
          <a:xfrm>
            <a:off x="4800600" y="2867025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stealth" w="lg" len="lg"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77156" name="Text Box 4"/>
          <p:cNvSpPr txBox="1">
            <a:spLocks noChangeArrowheads="1"/>
          </p:cNvSpPr>
          <p:nvPr/>
        </p:nvSpPr>
        <p:spPr bwMode="auto">
          <a:xfrm>
            <a:off x="3581400" y="1600200"/>
            <a:ext cx="2438400" cy="338554"/>
          </a:xfrm>
          <a:prstGeom prst="rect">
            <a:avLst/>
          </a:prstGeom>
          <a:noFill/>
          <a:ln w="4127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  <a:latin typeface="Arial" pitchFamily="34" charset="0"/>
              </a:rPr>
              <a:t>Validation 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</a:rPr>
              <a:t>Master Plan</a:t>
            </a:r>
          </a:p>
        </p:txBody>
      </p:sp>
      <p:sp>
        <p:nvSpPr>
          <p:cNvPr id="177157" name="Rectangle 5"/>
          <p:cNvSpPr>
            <a:spLocks noChangeArrowheads="1"/>
          </p:cNvSpPr>
          <p:nvPr/>
        </p:nvSpPr>
        <p:spPr bwMode="auto">
          <a:xfrm>
            <a:off x="3795713" y="3371850"/>
            <a:ext cx="2028825" cy="377825"/>
          </a:xfrm>
          <a:prstGeom prst="rect">
            <a:avLst/>
          </a:prstGeom>
          <a:noFill/>
          <a:ln w="4127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 dirty="0">
                <a:solidFill>
                  <a:schemeClr val="tx1"/>
                </a:solidFill>
                <a:latin typeface="Arial" pitchFamily="34" charset="0"/>
              </a:rPr>
              <a:t>Design Qualification</a:t>
            </a:r>
          </a:p>
        </p:txBody>
      </p:sp>
      <p:sp>
        <p:nvSpPr>
          <p:cNvPr id="177158" name="Line 6"/>
          <p:cNvSpPr>
            <a:spLocks noChangeShapeType="1"/>
          </p:cNvSpPr>
          <p:nvPr/>
        </p:nvSpPr>
        <p:spPr bwMode="auto">
          <a:xfrm>
            <a:off x="4800600" y="1981200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stealth" w="lg" len="lg"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77159" name="Rectangle 7"/>
          <p:cNvSpPr>
            <a:spLocks noChangeArrowheads="1"/>
          </p:cNvSpPr>
          <p:nvPr/>
        </p:nvSpPr>
        <p:spPr bwMode="auto">
          <a:xfrm>
            <a:off x="3276600" y="2514600"/>
            <a:ext cx="3066865" cy="338554"/>
          </a:xfrm>
          <a:prstGeom prst="rect">
            <a:avLst/>
          </a:prstGeom>
          <a:noFill/>
          <a:ln w="4127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latin typeface="Arial" pitchFamily="34" charset="0"/>
              </a:rPr>
              <a:t>User 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</a:rPr>
              <a:t>Requirement Specification</a:t>
            </a:r>
            <a:endParaRPr lang="en-US" sz="1600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77160" name="Rectangle 8"/>
          <p:cNvSpPr>
            <a:spLocks noChangeArrowheads="1"/>
          </p:cNvSpPr>
          <p:nvPr/>
        </p:nvSpPr>
        <p:spPr bwMode="auto">
          <a:xfrm>
            <a:off x="3614738" y="4271963"/>
            <a:ext cx="2368550" cy="377825"/>
          </a:xfrm>
          <a:prstGeom prst="rect">
            <a:avLst/>
          </a:prstGeom>
          <a:noFill/>
          <a:ln w="4127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 dirty="0">
                <a:solidFill>
                  <a:schemeClr val="tx1"/>
                </a:solidFill>
                <a:latin typeface="Arial" pitchFamily="34" charset="0"/>
              </a:rPr>
              <a:t>Installation Qualification</a:t>
            </a:r>
          </a:p>
        </p:txBody>
      </p:sp>
      <p:sp>
        <p:nvSpPr>
          <p:cNvPr id="177161" name="Rectangle 9"/>
          <p:cNvSpPr>
            <a:spLocks noChangeArrowheads="1"/>
          </p:cNvSpPr>
          <p:nvPr/>
        </p:nvSpPr>
        <p:spPr bwMode="auto">
          <a:xfrm>
            <a:off x="3586163" y="5167313"/>
            <a:ext cx="2447925" cy="377825"/>
          </a:xfrm>
          <a:prstGeom prst="rect">
            <a:avLst/>
          </a:prstGeom>
          <a:noFill/>
          <a:ln w="4127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 dirty="0">
                <a:solidFill>
                  <a:schemeClr val="tx1"/>
                </a:solidFill>
                <a:latin typeface="Arial" pitchFamily="34" charset="0"/>
              </a:rPr>
              <a:t>Operational Qualification</a:t>
            </a:r>
          </a:p>
        </p:txBody>
      </p:sp>
      <p:sp>
        <p:nvSpPr>
          <p:cNvPr id="177162" name="Line 10"/>
          <p:cNvSpPr>
            <a:spLocks noChangeShapeType="1"/>
          </p:cNvSpPr>
          <p:nvPr/>
        </p:nvSpPr>
        <p:spPr bwMode="auto">
          <a:xfrm>
            <a:off x="4800600" y="3781425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stealth" w="lg" len="lg"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77163" name="Rectangle 11"/>
          <p:cNvSpPr>
            <a:spLocks noChangeArrowheads="1"/>
          </p:cNvSpPr>
          <p:nvPr/>
        </p:nvSpPr>
        <p:spPr bwMode="auto">
          <a:xfrm>
            <a:off x="3519488" y="6019800"/>
            <a:ext cx="2562225" cy="377825"/>
          </a:xfrm>
          <a:prstGeom prst="rect">
            <a:avLst/>
          </a:prstGeom>
          <a:noFill/>
          <a:ln w="4127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 dirty="0">
                <a:solidFill>
                  <a:schemeClr val="tx1"/>
                </a:solidFill>
                <a:latin typeface="Arial" pitchFamily="34" charset="0"/>
              </a:rPr>
              <a:t>Performance Qualification</a:t>
            </a:r>
          </a:p>
        </p:txBody>
      </p:sp>
      <p:sp>
        <p:nvSpPr>
          <p:cNvPr id="177164" name="Line 12"/>
          <p:cNvSpPr>
            <a:spLocks noChangeShapeType="1"/>
          </p:cNvSpPr>
          <p:nvPr/>
        </p:nvSpPr>
        <p:spPr bwMode="auto">
          <a:xfrm>
            <a:off x="4800600" y="4667250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stealth" w="lg" len="lg"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77165" name="Line 13"/>
          <p:cNvSpPr>
            <a:spLocks noChangeShapeType="1"/>
          </p:cNvSpPr>
          <p:nvPr/>
        </p:nvSpPr>
        <p:spPr bwMode="auto">
          <a:xfrm>
            <a:off x="4800600" y="5534025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stealth" w="lg" len="lg"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914400" y="1769477"/>
            <a:ext cx="1828800" cy="338554"/>
          </a:xfrm>
          <a:prstGeom prst="rect">
            <a:avLst/>
          </a:prstGeom>
          <a:noFill/>
          <a:ln w="41275">
            <a:solidFill>
              <a:srgbClr val="7030A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  <a:latin typeface="Arial" pitchFamily="34" charset="0"/>
              </a:rPr>
              <a:t>Site Master File</a:t>
            </a:r>
            <a:endParaRPr lang="en-US" sz="1600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469311" y="2391489"/>
            <a:ext cx="2590800" cy="584775"/>
          </a:xfrm>
          <a:prstGeom prst="rect">
            <a:avLst/>
          </a:prstGeom>
          <a:noFill/>
          <a:ln w="41275">
            <a:solidFill>
              <a:srgbClr val="7030A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itchFamily="34" charset="0"/>
              </a:rPr>
              <a:t>Overall Validation Master Plan</a:t>
            </a:r>
            <a:endParaRPr lang="en-US" sz="1600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21" name="Cloud Callout 20"/>
          <p:cNvSpPr/>
          <p:nvPr/>
        </p:nvSpPr>
        <p:spPr>
          <a:xfrm rot="466508">
            <a:off x="597442" y="3906828"/>
            <a:ext cx="2667000" cy="1779924"/>
          </a:xfrm>
          <a:prstGeom prst="cloudCallout">
            <a:avLst>
              <a:gd name="adj1" fmla="val 2769"/>
              <a:gd name="adj2" fmla="val -42056"/>
            </a:avLst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914400" y="4114801"/>
            <a:ext cx="19811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Documents that are required to be in place and are routinely updated</a:t>
            </a:r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1"/>
          <p:cNvSpPr>
            <a:spLocks noChangeArrowheads="1"/>
          </p:cNvSpPr>
          <p:nvPr/>
        </p:nvSpPr>
        <p:spPr bwMode="auto">
          <a:xfrm>
            <a:off x="6588224" y="3371850"/>
            <a:ext cx="1865382" cy="338554"/>
          </a:xfrm>
          <a:prstGeom prst="rect">
            <a:avLst/>
          </a:prstGeom>
          <a:noFill/>
          <a:ln w="4127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</a:rPr>
              <a:t>Process Validation</a:t>
            </a:r>
            <a:endParaRPr lang="en-US" sz="1600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228600" y="3240986"/>
            <a:ext cx="1828800" cy="338554"/>
          </a:xfrm>
          <a:prstGeom prst="rect">
            <a:avLst/>
          </a:prstGeom>
          <a:noFill/>
          <a:ln w="41275">
            <a:solidFill>
              <a:srgbClr val="7030A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Arial" pitchFamily="34" charset="0"/>
              </a:rPr>
              <a:t>Validation SOP</a:t>
            </a:r>
            <a:endParaRPr lang="en-US" sz="1600" dirty="0">
              <a:solidFill>
                <a:schemeClr val="tx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8223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664" y="332656"/>
            <a:ext cx="5410944" cy="1057275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Approach to Validation </a:t>
            </a:r>
            <a:endParaRPr lang="en-US" sz="3600" dirty="0" smtClean="0">
              <a:solidFill>
                <a:schemeClr val="bg2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38200" y="1676400"/>
            <a:ext cx="7239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411163" algn="l"/>
              </a:tabLst>
            </a:pPr>
            <a:r>
              <a:rPr lang="en-US" sz="1600" b="1" dirty="0" smtClean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Validation requires:</a:t>
            </a:r>
          </a:p>
          <a:p>
            <a:pPr>
              <a:tabLst>
                <a:tab pos="411163" algn="l"/>
              </a:tabLst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525462" lvl="1" indent="-457200">
              <a:buFont typeface="Wingdings" pitchFamily="2" charset="2"/>
              <a:buChar char="q"/>
              <a:tabLst>
                <a:tab pos="0" algn="l"/>
              </a:tabLst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Collaboration between the all relevant parties (validation, QA, production, engineering, consultants, contractors)</a:t>
            </a:r>
          </a:p>
          <a:p>
            <a:pPr marL="525463" lvl="1" indent="-457200">
              <a:buFont typeface="Wingdings" pitchFamily="2" charset="2"/>
              <a:buChar char="q"/>
              <a:tabLst>
                <a:tab pos="0" algn="l"/>
              </a:tabLst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Resources – time, budget, people</a:t>
            </a:r>
          </a:p>
          <a:p>
            <a:pPr marL="525462" lvl="1" indent="-457200">
              <a:buFont typeface="Wingdings" pitchFamily="2" charset="2"/>
              <a:buChar char="q"/>
              <a:tabLst>
                <a:tab pos="0" algn="l"/>
              </a:tabLst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Planning (including defining scope of work) and control </a:t>
            </a:r>
            <a:endParaRPr lang="en-GB" sz="2800" dirty="0"/>
          </a:p>
        </p:txBody>
      </p:sp>
    </p:spTree>
    <p:extLst>
      <p:ext uri="{BB962C8B-B14F-4D97-AF65-F5344CB8AC3E}">
        <p14:creationId xmlns="" xmlns:p14="http://schemas.microsoft.com/office/powerpoint/2010/main" val="247182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701359" y="260648"/>
            <a:ext cx="5910808" cy="108012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Approach to Validation</a:t>
            </a:r>
            <a:br>
              <a:rPr lang="en-US" sz="3600" b="1" dirty="0" smtClean="0"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Planning</a:t>
            </a:r>
            <a:endParaRPr lang="en-GB" sz="3600" b="1" dirty="0" smtClean="0">
              <a:solidFill>
                <a:schemeClr val="bg2"/>
              </a:solidFill>
            </a:endParaRPr>
          </a:p>
        </p:txBody>
      </p:sp>
      <p:sp>
        <p:nvSpPr>
          <p:cNvPr id="180227" name="Text Box 3"/>
          <p:cNvSpPr txBox="1">
            <a:spLocks noChangeArrowheads="1"/>
          </p:cNvSpPr>
          <p:nvPr/>
        </p:nvSpPr>
        <p:spPr bwMode="auto">
          <a:xfrm>
            <a:off x="546100" y="1706284"/>
            <a:ext cx="8153400" cy="34163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25463" indent="-525463" algn="l"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Risk-based approach to validation; not all components need to be validated</a:t>
            </a:r>
          </a:p>
          <a:p>
            <a:pPr marL="525463" indent="-525463">
              <a:buFont typeface="Wingdings" pitchFamily="2" charset="2"/>
              <a:buChar char="q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voids making validation unnecessarily complex</a:t>
            </a:r>
          </a:p>
          <a:p>
            <a:pPr marL="525463" indent="-525463" algn="l"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Risk Assessment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or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Impact Assessment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determines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which components are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critical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 and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non-critical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or have a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direct impact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or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indirect impact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on product quality</a:t>
            </a:r>
          </a:p>
          <a:p>
            <a:pPr marL="525463" indent="-525463" algn="l"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Critical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rocess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arameters &amp; Critical Quality Attributes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0228" name="Text Box 4"/>
          <p:cNvSpPr txBox="1">
            <a:spLocks noChangeArrowheads="1"/>
          </p:cNvSpPr>
          <p:nvPr/>
        </p:nvSpPr>
        <p:spPr bwMode="auto">
          <a:xfrm>
            <a:off x="732463" y="5122604"/>
            <a:ext cx="7848600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i="1" dirty="0">
                <a:latin typeface="Arial" pitchFamily="34" charset="0"/>
                <a:cs typeface="Arial" pitchFamily="34" charset="0"/>
              </a:rPr>
              <a:t>These decisions have implications on the extent, cost and time of the qualification 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process</a:t>
            </a:r>
            <a:endParaRPr lang="en-US" sz="2400" b="1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65011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0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0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116632"/>
            <a:ext cx="6912768" cy="1219200"/>
          </a:xfrm>
        </p:spPr>
        <p:txBody>
          <a:bodyPr>
            <a:noAutofit/>
          </a:bodyPr>
          <a:lstStyle/>
          <a:p>
            <a:r>
              <a:rPr lang="en-ZA" sz="4000" b="1" dirty="0" smtClean="0">
                <a:latin typeface="Arial" pitchFamily="34" charset="0"/>
                <a:cs typeface="Arial" pitchFamily="34" charset="0"/>
              </a:rPr>
              <a:t>ISPE Commissioning and Qualification</a:t>
            </a:r>
            <a:endParaRPr lang="en-ZA" sz="4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971674"/>
            <a:ext cx="5544616" cy="3413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9512" y="5836622"/>
            <a:ext cx="78726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600" dirty="0" smtClean="0">
                <a:latin typeface="Arial" pitchFamily="34" charset="0"/>
                <a:cs typeface="Arial" pitchFamily="34" charset="0"/>
              </a:rPr>
              <a:t>Fig. 1.1</a:t>
            </a:r>
          </a:p>
          <a:p>
            <a:r>
              <a:rPr lang="en-ZA" sz="1600" dirty="0" smtClean="0">
                <a:latin typeface="Arial" pitchFamily="34" charset="0"/>
                <a:cs typeface="Arial" pitchFamily="34" charset="0"/>
              </a:rPr>
              <a:t>ISPE Pharmaceutical Engineering Baseline Guide: Commissioning and Qualification </a:t>
            </a:r>
          </a:p>
          <a:p>
            <a:r>
              <a:rPr lang="en-ZA" sz="1600" dirty="0" smtClean="0">
                <a:latin typeface="Arial" pitchFamily="34" charset="0"/>
                <a:cs typeface="Arial" pitchFamily="34" charset="0"/>
              </a:rPr>
              <a:t>Vol. 5 March 2001</a:t>
            </a:r>
            <a:endParaRPr lang="en-ZA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9401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4183" y="34482"/>
            <a:ext cx="5128592" cy="1219200"/>
          </a:xfrm>
        </p:spPr>
        <p:txBody>
          <a:bodyPr/>
          <a:lstStyle/>
          <a:p>
            <a:r>
              <a:rPr lang="en-ZA" sz="4000" dirty="0" smtClean="0">
                <a:latin typeface="Arial" pitchFamily="34" charset="0"/>
                <a:cs typeface="Arial" pitchFamily="34" charset="0"/>
              </a:rPr>
              <a:t>Impact Spectrum</a:t>
            </a:r>
            <a:endParaRPr lang="en-ZA"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1225" y="1771650"/>
            <a:ext cx="4781550" cy="331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03767" y="5446880"/>
            <a:ext cx="78726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600" dirty="0" smtClean="0">
                <a:latin typeface="Arial" pitchFamily="34" charset="0"/>
                <a:cs typeface="Arial" pitchFamily="34" charset="0"/>
              </a:rPr>
              <a:t>Fig. 2.1</a:t>
            </a:r>
          </a:p>
          <a:p>
            <a:r>
              <a:rPr lang="en-ZA" sz="1600" dirty="0" smtClean="0">
                <a:latin typeface="Arial" pitchFamily="34" charset="0"/>
                <a:cs typeface="Arial" pitchFamily="34" charset="0"/>
              </a:rPr>
              <a:t>ISPE Pharmaceutical Engineering Baseline Guide: Commissioning and Qualification </a:t>
            </a:r>
          </a:p>
          <a:p>
            <a:r>
              <a:rPr lang="en-ZA" sz="1600" dirty="0" smtClean="0">
                <a:latin typeface="Arial" pitchFamily="34" charset="0"/>
                <a:cs typeface="Arial" pitchFamily="34" charset="0"/>
              </a:rPr>
              <a:t>Vol. 5 March 2001</a:t>
            </a:r>
            <a:endParaRPr lang="en-ZA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0149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260648"/>
            <a:ext cx="6941122" cy="1143000"/>
          </a:xfrm>
        </p:spPr>
        <p:txBody>
          <a:bodyPr/>
          <a:lstStyle/>
          <a:p>
            <a:r>
              <a:rPr lang="en-ZA" sz="4000" b="1" dirty="0" smtClean="0">
                <a:latin typeface="Arial" pitchFamily="34" charset="0"/>
                <a:cs typeface="Arial" pitchFamily="34" charset="0"/>
              </a:rPr>
              <a:t>Qualification Requirements</a:t>
            </a:r>
            <a:endParaRPr lang="en-ZA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u="sng" dirty="0" smtClean="0">
                <a:latin typeface="Arial" pitchFamily="34" charset="0"/>
                <a:cs typeface="Arial" pitchFamily="34" charset="0"/>
              </a:rPr>
              <a:t>Direct Impact Systems</a:t>
            </a:r>
            <a:endParaRPr lang="en-ZA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ZA" dirty="0" smtClean="0">
                <a:latin typeface="Arial" pitchFamily="34" charset="0"/>
                <a:cs typeface="Arial" pitchFamily="34" charset="0"/>
              </a:rPr>
              <a:t>Direct impact on product quality</a:t>
            </a:r>
          </a:p>
          <a:p>
            <a:r>
              <a:rPr lang="en-ZA" dirty="0" smtClean="0">
                <a:latin typeface="Arial" pitchFamily="34" charset="0"/>
                <a:cs typeface="Arial" pitchFamily="34" charset="0"/>
              </a:rPr>
              <a:t>Designed &amp; commissioned in line with GEP</a:t>
            </a:r>
          </a:p>
          <a:p>
            <a:r>
              <a:rPr lang="en-ZA" dirty="0" smtClean="0">
                <a:latin typeface="Arial" pitchFamily="34" charset="0"/>
                <a:cs typeface="Arial" pitchFamily="34" charset="0"/>
              </a:rPr>
              <a:t>Also subject to qualification</a:t>
            </a:r>
          </a:p>
          <a:p>
            <a:endParaRPr lang="en-Z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ZA" u="sng" dirty="0" smtClean="0"/>
              <a:t>Indirect Impact Systems</a:t>
            </a:r>
            <a:endParaRPr lang="en-ZA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ZA" dirty="0" smtClean="0">
                <a:latin typeface="Arial" pitchFamily="34" charset="0"/>
                <a:cs typeface="Arial" pitchFamily="34" charset="0"/>
              </a:rPr>
              <a:t>No direct impact on product quality</a:t>
            </a:r>
          </a:p>
          <a:p>
            <a:r>
              <a:rPr lang="en-ZA" dirty="0" smtClean="0">
                <a:latin typeface="Arial" pitchFamily="34" charset="0"/>
                <a:cs typeface="Arial" pitchFamily="34" charset="0"/>
              </a:rPr>
              <a:t>Designed &amp; commissioned in line with GEP</a:t>
            </a:r>
          </a:p>
          <a:p>
            <a:r>
              <a:rPr lang="en-ZA" dirty="0" smtClean="0">
                <a:latin typeface="Arial" pitchFamily="34" charset="0"/>
                <a:cs typeface="Arial" pitchFamily="34" charset="0"/>
              </a:rPr>
              <a:t>No qualification required</a:t>
            </a:r>
            <a:endParaRPr lang="en-ZA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3203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7272808" cy="1143000"/>
          </a:xfrm>
        </p:spPr>
        <p:txBody>
          <a:bodyPr>
            <a:noAutofit/>
          </a:bodyPr>
          <a:lstStyle/>
          <a:p>
            <a:r>
              <a:rPr lang="en-ZA" sz="4000" b="1" dirty="0" smtClean="0">
                <a:latin typeface="Arial" pitchFamily="34" charset="0"/>
                <a:cs typeface="Arial" pitchFamily="34" charset="0"/>
              </a:rPr>
              <a:t>Impact Assessment Indicators</a:t>
            </a:r>
            <a:endParaRPr lang="en-ZA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560" y="1412776"/>
            <a:ext cx="3888432" cy="639762"/>
          </a:xfrm>
        </p:spPr>
        <p:txBody>
          <a:bodyPr/>
          <a:lstStyle/>
          <a:p>
            <a:r>
              <a:rPr lang="en-ZA" u="sng" dirty="0" smtClean="0">
                <a:latin typeface="Arial" pitchFamily="34" charset="0"/>
                <a:cs typeface="Arial" pitchFamily="34" charset="0"/>
              </a:rPr>
              <a:t>Direct Impact Systems</a:t>
            </a:r>
            <a:endParaRPr lang="en-ZA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544" y="2060848"/>
            <a:ext cx="4040188" cy="4464496"/>
          </a:xfrm>
        </p:spPr>
        <p:txBody>
          <a:bodyPr>
            <a:normAutofit fontScale="92500" lnSpcReduction="20000"/>
          </a:bodyPr>
          <a:lstStyle/>
          <a:p>
            <a:r>
              <a:rPr lang="en-ZA" dirty="0" smtClean="0">
                <a:latin typeface="Arial" pitchFamily="34" charset="0"/>
                <a:cs typeface="Arial" pitchFamily="34" charset="0"/>
              </a:rPr>
              <a:t>Direct contact with product (e.g. air)</a:t>
            </a:r>
          </a:p>
          <a:p>
            <a:r>
              <a:rPr lang="en-ZA" dirty="0" smtClean="0">
                <a:latin typeface="Arial" pitchFamily="34" charset="0"/>
                <a:cs typeface="Arial" pitchFamily="34" charset="0"/>
              </a:rPr>
              <a:t>Produces an excipient / ingredient (e.g. WFI)</a:t>
            </a:r>
          </a:p>
          <a:p>
            <a:r>
              <a:rPr lang="en-ZA" dirty="0" smtClean="0">
                <a:latin typeface="Arial" pitchFamily="34" charset="0"/>
                <a:cs typeface="Arial" pitchFamily="34" charset="0"/>
              </a:rPr>
              <a:t>Used in cleaning / sterilizing - malfunction could result in failure which poses risk</a:t>
            </a:r>
          </a:p>
          <a:p>
            <a:r>
              <a:rPr lang="en-ZA" dirty="0" smtClean="0">
                <a:latin typeface="Arial" pitchFamily="34" charset="0"/>
                <a:cs typeface="Arial" pitchFamily="34" charset="0"/>
              </a:rPr>
              <a:t>Controls a risk to the product (e.g. Nitrogen blanket) </a:t>
            </a:r>
          </a:p>
          <a:p>
            <a:r>
              <a:rPr lang="en-ZA" dirty="0" smtClean="0">
                <a:latin typeface="Arial" pitchFamily="34" charset="0"/>
                <a:cs typeface="Arial" pitchFamily="34" charset="0"/>
              </a:rPr>
              <a:t>Produces data used to accept / reject product</a:t>
            </a:r>
          </a:p>
          <a:p>
            <a:r>
              <a:rPr lang="en-ZA" dirty="0" smtClean="0">
                <a:latin typeface="Arial" pitchFamily="34" charset="0"/>
                <a:cs typeface="Arial" pitchFamily="34" charset="0"/>
              </a:rPr>
              <a:t>Produces identification information (e.g. expiry date)</a:t>
            </a:r>
            <a:endParaRPr lang="en-Z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76056" y="1700808"/>
            <a:ext cx="3744416" cy="639762"/>
          </a:xfrm>
        </p:spPr>
        <p:txBody>
          <a:bodyPr/>
          <a:lstStyle/>
          <a:p>
            <a:r>
              <a:rPr lang="en-ZA" u="sng" dirty="0" smtClean="0"/>
              <a:t>Direct Impact Components</a:t>
            </a:r>
            <a:endParaRPr lang="en-ZA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88024" y="2348880"/>
            <a:ext cx="4041775" cy="4248472"/>
          </a:xfrm>
        </p:spPr>
        <p:txBody>
          <a:bodyPr>
            <a:normAutofit fontScale="85000" lnSpcReduction="10000"/>
          </a:bodyPr>
          <a:lstStyle/>
          <a:p>
            <a:r>
              <a:rPr lang="en-ZA" dirty="0" smtClean="0">
                <a:latin typeface="Arial" pitchFamily="34" charset="0"/>
                <a:cs typeface="Arial" pitchFamily="34" charset="0"/>
              </a:rPr>
              <a:t>Used to demonstrate compliance with registered process (e.g. hardness tester)</a:t>
            </a:r>
          </a:p>
          <a:p>
            <a:r>
              <a:rPr lang="en-ZA" dirty="0" smtClean="0">
                <a:latin typeface="Arial" pitchFamily="34" charset="0"/>
                <a:cs typeface="Arial" pitchFamily="34" charset="0"/>
              </a:rPr>
              <a:t>Has a direct effect on product quality (e.g. blister embossing)</a:t>
            </a:r>
          </a:p>
          <a:p>
            <a:r>
              <a:rPr lang="en-ZA" dirty="0" smtClean="0">
                <a:latin typeface="Arial" pitchFamily="34" charset="0"/>
                <a:cs typeface="Arial" pitchFamily="34" charset="0"/>
              </a:rPr>
              <a:t>Failure or alarm of component having a direct effect on product quality (e.g. in-line TOC)</a:t>
            </a:r>
          </a:p>
          <a:p>
            <a:r>
              <a:rPr lang="en-ZA" dirty="0" smtClean="0">
                <a:latin typeface="Arial" pitchFamily="34" charset="0"/>
                <a:cs typeface="Arial" pitchFamily="34" charset="0"/>
              </a:rPr>
              <a:t>Information from component recorded as part of batch record (e.g. drying temperature)</a:t>
            </a:r>
          </a:p>
          <a:p>
            <a:r>
              <a:rPr lang="en-ZA" dirty="0" smtClean="0">
                <a:latin typeface="Arial" pitchFamily="34" charset="0"/>
                <a:cs typeface="Arial" pitchFamily="34" charset="0"/>
              </a:rPr>
              <a:t>Has direct contact with product</a:t>
            </a:r>
          </a:p>
          <a:p>
            <a:endParaRPr lang="en-ZA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1512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664" y="188640"/>
            <a:ext cx="6696744" cy="131498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Approach to Validation</a:t>
            </a:r>
            <a:br>
              <a:rPr lang="en-US" sz="3600" b="1" dirty="0" smtClean="0"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Verification and GEP</a:t>
            </a:r>
            <a:endParaRPr lang="en-GB" sz="3600" b="1" dirty="0" smtClean="0">
              <a:solidFill>
                <a:schemeClr val="bg2"/>
              </a:solidFill>
            </a:endParaRPr>
          </a:p>
        </p:txBody>
      </p:sp>
      <p:sp>
        <p:nvSpPr>
          <p:cNvPr id="180227" name="Text Box 3"/>
          <p:cNvSpPr txBox="1">
            <a:spLocks noChangeArrowheads="1"/>
          </p:cNvSpPr>
          <p:nvPr/>
        </p:nvSpPr>
        <p:spPr bwMode="auto">
          <a:xfrm>
            <a:off x="538229" y="2060848"/>
            <a:ext cx="8153400" cy="397031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25463" indent="-525463">
              <a:buFont typeface="Wingdings" pitchFamily="2" charset="2"/>
              <a:buChar char="q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Verification and GEP – processes that function within the engineering environment</a:t>
            </a:r>
          </a:p>
          <a:p>
            <a:pPr marL="525463" indent="-525463">
              <a:buFont typeface="Wingdings" pitchFamily="2" charset="2"/>
              <a:buChar char="q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Support the validation effort</a:t>
            </a:r>
          </a:p>
          <a:p>
            <a:pPr marL="525463" indent="-525463">
              <a:buFont typeface="Wingdings" pitchFamily="2" charset="2"/>
              <a:buChar char="q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Operate continually, not only at one point in time</a:t>
            </a:r>
          </a:p>
          <a:p>
            <a:pPr marL="525463" indent="-525463">
              <a:buFont typeface="Wingdings" pitchFamily="2" charset="2"/>
              <a:buChar char="q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Based on quality management principles e.g. documentation control, change management, authorization processes, deviations / discrepancies</a:t>
            </a:r>
          </a:p>
        </p:txBody>
      </p:sp>
    </p:spTree>
    <p:extLst>
      <p:ext uri="{BB962C8B-B14F-4D97-AF65-F5344CB8AC3E}">
        <p14:creationId xmlns="" xmlns:p14="http://schemas.microsoft.com/office/powerpoint/2010/main" val="397904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latin typeface="Arial" pitchFamily="34" charset="0"/>
                <a:cs typeface="Arial" pitchFamily="34" charset="0"/>
              </a:rPr>
              <a:t>Presentation</a:t>
            </a:r>
            <a:endParaRPr lang="en-Z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132856"/>
            <a:ext cx="8610600" cy="34807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dirty="0" smtClean="0">
                <a:latin typeface="Arial" pitchFamily="34" charset="0"/>
                <a:cs typeface="Arial" pitchFamily="34" charset="0"/>
              </a:rPr>
              <a:t>What will be covered in this presentation…..</a:t>
            </a:r>
          </a:p>
          <a:p>
            <a:pPr marL="530225" indent="-530225">
              <a:buFont typeface="Wingdings" pitchFamily="2" charset="2"/>
              <a:buChar char="q"/>
            </a:pPr>
            <a:r>
              <a:rPr lang="en-ZA" sz="2800" dirty="0" smtClean="0">
                <a:latin typeface="Arial" pitchFamily="34" charset="0"/>
                <a:cs typeface="Arial" pitchFamily="34" charset="0"/>
              </a:rPr>
              <a:t>Why do we validate?</a:t>
            </a:r>
          </a:p>
          <a:p>
            <a:pPr marL="530225" indent="-530225">
              <a:buFont typeface="Wingdings" pitchFamily="2" charset="2"/>
              <a:buChar char="q"/>
            </a:pPr>
            <a:r>
              <a:rPr lang="en-ZA" sz="2800" dirty="0" smtClean="0">
                <a:latin typeface="Arial" pitchFamily="34" charset="0"/>
                <a:cs typeface="Arial" pitchFamily="34" charset="0"/>
              </a:rPr>
              <a:t>What do we validate?</a:t>
            </a:r>
          </a:p>
          <a:p>
            <a:pPr marL="530225" indent="-530225">
              <a:buFont typeface="Wingdings" pitchFamily="2" charset="2"/>
              <a:buChar char="q"/>
            </a:pPr>
            <a:r>
              <a:rPr lang="en-ZA" sz="2800" dirty="0" smtClean="0">
                <a:latin typeface="Arial" pitchFamily="34" charset="0"/>
                <a:cs typeface="Arial" pitchFamily="34" charset="0"/>
              </a:rPr>
              <a:t>Approach to validation </a:t>
            </a:r>
          </a:p>
          <a:p>
            <a:pPr marL="530225" indent="-530225">
              <a:buFont typeface="Wingdings" pitchFamily="2" charset="2"/>
              <a:buChar char="q"/>
            </a:pPr>
            <a:r>
              <a:rPr lang="en-ZA" sz="2800" dirty="0" smtClean="0">
                <a:latin typeface="Arial" pitchFamily="34" charset="0"/>
                <a:cs typeface="Arial" pitchFamily="34" charset="0"/>
              </a:rPr>
              <a:t>Qualification</a:t>
            </a:r>
            <a:endParaRPr lang="en-ZA" sz="2800" dirty="0">
              <a:latin typeface="Arial" pitchFamily="34" charset="0"/>
              <a:cs typeface="Arial" pitchFamily="34" charset="0"/>
            </a:endParaRPr>
          </a:p>
          <a:p>
            <a:pPr marL="530225" indent="-530225">
              <a:buFont typeface="Wingdings" pitchFamily="2" charset="2"/>
              <a:buChar char="q"/>
            </a:pPr>
            <a:r>
              <a:rPr lang="en-ZA" sz="2800" dirty="0" smtClean="0">
                <a:latin typeface="Arial" pitchFamily="34" charset="0"/>
                <a:cs typeface="Arial" pitchFamily="34" charset="0"/>
              </a:rPr>
              <a:t>Process validation </a:t>
            </a:r>
            <a:r>
              <a:rPr lang="en-ZA" sz="2800" dirty="0">
                <a:latin typeface="Arial" pitchFamily="34" charset="0"/>
                <a:cs typeface="Arial" pitchFamily="34" charset="0"/>
              </a:rPr>
              <a:t>– a look at the FDA guidelines</a:t>
            </a:r>
            <a:endParaRPr lang="en-ZA" sz="28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9456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8" y="332656"/>
            <a:ext cx="7555723" cy="96396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Approach to Validation</a:t>
            </a:r>
            <a:br>
              <a:rPr lang="en-US" sz="3600" b="1" dirty="0" smtClean="0"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Engineering Risk-based Verification</a:t>
            </a:r>
            <a:endParaRPr lang="en-GB" sz="3600" b="1" dirty="0" smtClean="0">
              <a:solidFill>
                <a:schemeClr val="bg2"/>
              </a:solidFill>
            </a:endParaRPr>
          </a:p>
        </p:txBody>
      </p:sp>
      <p:sp>
        <p:nvSpPr>
          <p:cNvPr id="180227" name="Text Box 3"/>
          <p:cNvSpPr txBox="1">
            <a:spLocks noChangeArrowheads="1"/>
          </p:cNvSpPr>
          <p:nvPr/>
        </p:nvSpPr>
        <p:spPr bwMode="auto">
          <a:xfrm>
            <a:off x="538229" y="1844824"/>
            <a:ext cx="8153400" cy="440120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25463" indent="-525463" algn="l">
              <a:buFont typeface="Wingdings" pitchFamily="2" charset="2"/>
              <a:buChar char="q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Risk Management applied - identifies critical aspects for product quality &amp; patient safety</a:t>
            </a:r>
          </a:p>
          <a:p>
            <a:pPr marL="525463" indent="-525463" algn="l">
              <a:buFont typeface="Wingdings" pitchFamily="2" charset="2"/>
              <a:buChar char="q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List of critical aspects approved by QA</a:t>
            </a:r>
          </a:p>
          <a:p>
            <a:pPr marL="525463" indent="-525463" algn="l">
              <a:buFont typeface="Wingdings" pitchFamily="2" charset="2"/>
              <a:buChar char="q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Acceptance criteria specified for the critical aspects</a:t>
            </a:r>
          </a:p>
          <a:p>
            <a:pPr marL="525463" indent="-525463" algn="l">
              <a:buFont typeface="Wingdings" pitchFamily="2" charset="2"/>
              <a:buChar char="q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Non-critical aspects may be included (do not require same level of involvement by QA)</a:t>
            </a:r>
          </a:p>
          <a:p>
            <a:pPr marL="525463" indent="-525463" algn="l">
              <a:buFont typeface="Wingdings" pitchFamily="2" charset="2"/>
              <a:buChar char="q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Acceptance and release must provide documented confirmation of fitness for intended use</a:t>
            </a:r>
          </a:p>
        </p:txBody>
      </p:sp>
    </p:spTree>
    <p:extLst>
      <p:ext uri="{BB962C8B-B14F-4D97-AF65-F5344CB8AC3E}">
        <p14:creationId xmlns="" xmlns:p14="http://schemas.microsoft.com/office/powerpoint/2010/main" val="147209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720" y="261729"/>
            <a:ext cx="6054824" cy="96396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Approach to Validation</a:t>
            </a:r>
            <a:br>
              <a:rPr lang="en-US" sz="3600" b="1" dirty="0" smtClean="0"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Verification Execution</a:t>
            </a:r>
            <a:endParaRPr lang="en-GB" sz="3600" b="1" dirty="0" smtClean="0">
              <a:solidFill>
                <a:schemeClr val="bg2"/>
              </a:solidFill>
            </a:endParaRPr>
          </a:p>
        </p:txBody>
      </p:sp>
      <p:sp>
        <p:nvSpPr>
          <p:cNvPr id="180227" name="Text Box 3"/>
          <p:cNvSpPr txBox="1">
            <a:spLocks noChangeArrowheads="1"/>
          </p:cNvSpPr>
          <p:nvPr/>
        </p:nvSpPr>
        <p:spPr bwMode="auto">
          <a:xfrm>
            <a:off x="538229" y="1656576"/>
            <a:ext cx="8153400" cy="52014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25463" indent="-525463" algn="l">
              <a:buFont typeface="Wingdings" pitchFamily="2" charset="2"/>
              <a:buChar char="q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Verification confirms critical aspects meet acceptance criteria</a:t>
            </a:r>
          </a:p>
          <a:p>
            <a:pPr marL="525463" indent="-525463" algn="l">
              <a:buFont typeface="Wingdings" pitchFamily="2" charset="2"/>
              <a:buChar char="q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Extent of verification commensurate to risk to product quality</a:t>
            </a:r>
          </a:p>
          <a:p>
            <a:pPr marL="525463" indent="-525463" algn="l">
              <a:buFont typeface="Wingdings" pitchFamily="2" charset="2"/>
              <a:buChar char="q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Execution:</a:t>
            </a:r>
          </a:p>
          <a:p>
            <a:pPr marL="982663" lvl="1" indent="-525463"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Design review</a:t>
            </a:r>
          </a:p>
          <a:p>
            <a:pPr marL="982663" lvl="1" indent="-525463"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Factory Acceptance Test (FAT)</a:t>
            </a:r>
          </a:p>
          <a:p>
            <a:pPr marL="982663" lvl="1" indent="-525463"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Site Acceptance Test (SAT)</a:t>
            </a:r>
          </a:p>
          <a:p>
            <a:pPr marL="982663" lvl="1" indent="-525463"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Installation testing</a:t>
            </a:r>
          </a:p>
          <a:p>
            <a:pPr marL="982663" lvl="1" indent="-525463"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Functional testing</a:t>
            </a:r>
          </a:p>
          <a:p>
            <a:pPr marL="982663" lvl="1" indent="-525463"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Performance testing</a:t>
            </a:r>
          </a:p>
          <a:p>
            <a:pPr marL="982663" lvl="1" indent="-525463"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Handling of discrepancies, change management</a:t>
            </a:r>
          </a:p>
          <a:p>
            <a:pPr marL="982663" lvl="1" indent="-525463"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Acceptance and release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0461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8" y="292799"/>
            <a:ext cx="7134944" cy="96396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Good Engineering Practice</a:t>
            </a:r>
            <a:endParaRPr lang="en-GB" sz="3600" b="1" dirty="0" smtClean="0">
              <a:solidFill>
                <a:schemeClr val="bg2"/>
              </a:solidFill>
            </a:endParaRPr>
          </a:p>
        </p:txBody>
      </p:sp>
      <p:sp>
        <p:nvSpPr>
          <p:cNvPr id="180227" name="Text Box 3"/>
          <p:cNvSpPr txBox="1">
            <a:spLocks noChangeArrowheads="1"/>
          </p:cNvSpPr>
          <p:nvPr/>
        </p:nvSpPr>
        <p:spPr bwMode="auto">
          <a:xfrm>
            <a:off x="533027" y="1988840"/>
            <a:ext cx="8153400" cy="397031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25463" indent="-525463" algn="l">
              <a:buFont typeface="Wingdings" pitchFamily="2" charset="2"/>
              <a:buChar char="q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Focus on practices that add value - providing evidence of fitness for use &amp; proper performance</a:t>
            </a:r>
          </a:p>
          <a:p>
            <a:pPr marL="525463" indent="-525463" algn="l">
              <a:buFont typeface="Wingdings" pitchFamily="2" charset="2"/>
              <a:buChar char="q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GEP is expected in pharmaceutical enterprises; it is not required by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GxP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regulations</a:t>
            </a:r>
          </a:p>
          <a:p>
            <a:pPr marL="525463" indent="-525463" algn="l">
              <a:buFont typeface="Wingdings" pitchFamily="2" charset="2"/>
              <a:buChar char="q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However value of effective GEP is supported by regulatory and engineering guidance / standards</a:t>
            </a:r>
          </a:p>
        </p:txBody>
      </p:sp>
    </p:spTree>
    <p:extLst>
      <p:ext uri="{BB962C8B-B14F-4D97-AF65-F5344CB8AC3E}">
        <p14:creationId xmlns="" xmlns:p14="http://schemas.microsoft.com/office/powerpoint/2010/main" val="256991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664" y="0"/>
            <a:ext cx="6342856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Qualification Approaches</a:t>
            </a:r>
            <a:endParaRPr lang="en-US" sz="3600" dirty="0" smtClean="0">
              <a:solidFill>
                <a:schemeClr val="bg2"/>
              </a:solidFill>
            </a:endParaRPr>
          </a:p>
        </p:txBody>
      </p:sp>
      <p:sp>
        <p:nvSpPr>
          <p:cNvPr id="314371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700808"/>
            <a:ext cx="8373616" cy="4824536"/>
          </a:xfrm>
        </p:spPr>
        <p:txBody>
          <a:bodyPr>
            <a:noAutofit/>
          </a:bodyPr>
          <a:lstStyle/>
          <a:p>
            <a:pPr marL="530225" indent="-530225">
              <a:buFont typeface="Wingdings" pitchFamily="2" charset="2"/>
              <a:buChar char="q"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International regulations: facilities, equipment &amp; systems qualified and automation systems validated</a:t>
            </a:r>
          </a:p>
          <a:p>
            <a:pPr marL="530225" indent="-530225">
              <a:buFont typeface="Wingdings" pitchFamily="2" charset="2"/>
              <a:buChar char="q"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ISPE Guide: ensures facilities, equipment, systems, and associated automation are ‘fit for intended use’</a:t>
            </a:r>
          </a:p>
          <a:p>
            <a:pPr marL="530225" indent="-530225">
              <a:buFont typeface="Wingdings" pitchFamily="2" charset="2"/>
              <a:buChar char="q"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ISPE Guide: states critical aspects, and the installation &amp; operational acceptance criteria documented in the final risk assessment / design review could be labeled as the IQ / OQ</a:t>
            </a:r>
          </a:p>
          <a:p>
            <a:pPr marL="530225" indent="-530225">
              <a:buFont typeface="Wingdings" pitchFamily="2" charset="2"/>
              <a:buChar char="q"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Emphasis on ensuring fitness for use through verification activities during the life cycle rather than ‘incidents’ that represent qualification</a:t>
            </a:r>
            <a:endParaRPr lang="en-US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306880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720" y="332656"/>
            <a:ext cx="4686672" cy="96396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Life Cycle</a:t>
            </a:r>
            <a:endParaRPr lang="en-GB" sz="3600" b="1" dirty="0" smtClean="0">
              <a:solidFill>
                <a:schemeClr val="bg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5836622"/>
            <a:ext cx="7632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600" dirty="0" smtClean="0">
                <a:latin typeface="Arial" pitchFamily="34" charset="0"/>
                <a:cs typeface="Arial" pitchFamily="34" charset="0"/>
              </a:rPr>
              <a:t>Fig. 2.2</a:t>
            </a:r>
          </a:p>
          <a:p>
            <a:r>
              <a:rPr lang="en-ZA" sz="1600" dirty="0" smtClean="0">
                <a:latin typeface="Arial" pitchFamily="34" charset="0"/>
                <a:cs typeface="Arial" pitchFamily="34" charset="0"/>
              </a:rPr>
              <a:t>ISPE Guide: Science and Risk-Based Approach for the Delivery of Facilities, Systems and Equipment (2011)</a:t>
            </a:r>
            <a:endParaRPr lang="en-ZA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802" y="1844824"/>
            <a:ext cx="7210425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85021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475656" y="260648"/>
            <a:ext cx="7355160" cy="1057275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Sequencing of Validation Stages</a:t>
            </a:r>
            <a:endParaRPr lang="en-US" sz="3600" dirty="0" smtClean="0">
              <a:solidFill>
                <a:schemeClr val="bg2"/>
              </a:solidFill>
            </a:endParaRPr>
          </a:p>
        </p:txBody>
      </p:sp>
      <p:sp>
        <p:nvSpPr>
          <p:cNvPr id="177155" name="Line 3"/>
          <p:cNvSpPr>
            <a:spLocks noChangeShapeType="1"/>
          </p:cNvSpPr>
          <p:nvPr/>
        </p:nvSpPr>
        <p:spPr bwMode="auto">
          <a:xfrm>
            <a:off x="4800600" y="2867025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stealth" w="lg" len="lg"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77156" name="Text Box 4"/>
          <p:cNvSpPr txBox="1">
            <a:spLocks noChangeArrowheads="1"/>
          </p:cNvSpPr>
          <p:nvPr/>
        </p:nvSpPr>
        <p:spPr bwMode="auto">
          <a:xfrm>
            <a:off x="3581400" y="1600200"/>
            <a:ext cx="2438400" cy="338554"/>
          </a:xfrm>
          <a:prstGeom prst="rect">
            <a:avLst/>
          </a:prstGeom>
          <a:noFill/>
          <a:ln w="4127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  <a:latin typeface="Arial" pitchFamily="34" charset="0"/>
              </a:rPr>
              <a:t>Validation 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</a:rPr>
              <a:t>Master Plan</a:t>
            </a:r>
          </a:p>
        </p:txBody>
      </p:sp>
      <p:sp>
        <p:nvSpPr>
          <p:cNvPr id="177157" name="Rectangle 5"/>
          <p:cNvSpPr>
            <a:spLocks noChangeArrowheads="1"/>
          </p:cNvSpPr>
          <p:nvPr/>
        </p:nvSpPr>
        <p:spPr bwMode="auto">
          <a:xfrm>
            <a:off x="3795713" y="3371850"/>
            <a:ext cx="2028825" cy="377825"/>
          </a:xfrm>
          <a:prstGeom prst="rect">
            <a:avLst/>
          </a:prstGeom>
          <a:noFill/>
          <a:ln w="4127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 dirty="0">
                <a:solidFill>
                  <a:schemeClr val="tx1"/>
                </a:solidFill>
                <a:latin typeface="Arial" pitchFamily="34" charset="0"/>
              </a:rPr>
              <a:t>Design Qualification</a:t>
            </a:r>
          </a:p>
        </p:txBody>
      </p:sp>
      <p:sp>
        <p:nvSpPr>
          <p:cNvPr id="177158" name="Line 6"/>
          <p:cNvSpPr>
            <a:spLocks noChangeShapeType="1"/>
          </p:cNvSpPr>
          <p:nvPr/>
        </p:nvSpPr>
        <p:spPr bwMode="auto">
          <a:xfrm>
            <a:off x="4800600" y="1981200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stealth" w="lg" len="lg"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77159" name="Rectangle 7"/>
          <p:cNvSpPr>
            <a:spLocks noChangeArrowheads="1"/>
          </p:cNvSpPr>
          <p:nvPr/>
        </p:nvSpPr>
        <p:spPr bwMode="auto">
          <a:xfrm>
            <a:off x="3276600" y="2514600"/>
            <a:ext cx="3066865" cy="338554"/>
          </a:xfrm>
          <a:prstGeom prst="rect">
            <a:avLst/>
          </a:prstGeom>
          <a:noFill/>
          <a:ln w="4127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latin typeface="Arial" pitchFamily="34" charset="0"/>
              </a:rPr>
              <a:t>User 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</a:rPr>
              <a:t>Requirement Specification</a:t>
            </a:r>
            <a:endParaRPr lang="en-US" sz="1600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77160" name="Rectangle 8"/>
          <p:cNvSpPr>
            <a:spLocks noChangeArrowheads="1"/>
          </p:cNvSpPr>
          <p:nvPr/>
        </p:nvSpPr>
        <p:spPr bwMode="auto">
          <a:xfrm>
            <a:off x="3614738" y="4271963"/>
            <a:ext cx="2368550" cy="377825"/>
          </a:xfrm>
          <a:prstGeom prst="rect">
            <a:avLst/>
          </a:prstGeom>
          <a:noFill/>
          <a:ln w="4127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 dirty="0">
                <a:solidFill>
                  <a:schemeClr val="tx1"/>
                </a:solidFill>
                <a:latin typeface="Arial" pitchFamily="34" charset="0"/>
              </a:rPr>
              <a:t>Installation Qualification</a:t>
            </a:r>
          </a:p>
        </p:txBody>
      </p:sp>
      <p:sp>
        <p:nvSpPr>
          <p:cNvPr id="177161" name="Rectangle 9"/>
          <p:cNvSpPr>
            <a:spLocks noChangeArrowheads="1"/>
          </p:cNvSpPr>
          <p:nvPr/>
        </p:nvSpPr>
        <p:spPr bwMode="auto">
          <a:xfrm>
            <a:off x="3586163" y="5167313"/>
            <a:ext cx="2447925" cy="377825"/>
          </a:xfrm>
          <a:prstGeom prst="rect">
            <a:avLst/>
          </a:prstGeom>
          <a:noFill/>
          <a:ln w="4127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 dirty="0">
                <a:solidFill>
                  <a:schemeClr val="tx1"/>
                </a:solidFill>
                <a:latin typeface="Arial" pitchFamily="34" charset="0"/>
              </a:rPr>
              <a:t>Operational Qualification</a:t>
            </a:r>
          </a:p>
        </p:txBody>
      </p:sp>
      <p:sp>
        <p:nvSpPr>
          <p:cNvPr id="177162" name="Line 10"/>
          <p:cNvSpPr>
            <a:spLocks noChangeShapeType="1"/>
          </p:cNvSpPr>
          <p:nvPr/>
        </p:nvSpPr>
        <p:spPr bwMode="auto">
          <a:xfrm>
            <a:off x="4800600" y="3781425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stealth" w="lg" len="lg"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77163" name="Rectangle 11"/>
          <p:cNvSpPr>
            <a:spLocks noChangeArrowheads="1"/>
          </p:cNvSpPr>
          <p:nvPr/>
        </p:nvSpPr>
        <p:spPr bwMode="auto">
          <a:xfrm>
            <a:off x="3519488" y="6019800"/>
            <a:ext cx="2562225" cy="377825"/>
          </a:xfrm>
          <a:prstGeom prst="rect">
            <a:avLst/>
          </a:prstGeom>
          <a:noFill/>
          <a:ln w="4127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 dirty="0">
                <a:solidFill>
                  <a:schemeClr val="tx1"/>
                </a:solidFill>
                <a:latin typeface="Arial" pitchFamily="34" charset="0"/>
              </a:rPr>
              <a:t>Performance Qualification</a:t>
            </a:r>
          </a:p>
        </p:txBody>
      </p:sp>
      <p:sp>
        <p:nvSpPr>
          <p:cNvPr id="177164" name="Line 12"/>
          <p:cNvSpPr>
            <a:spLocks noChangeShapeType="1"/>
          </p:cNvSpPr>
          <p:nvPr/>
        </p:nvSpPr>
        <p:spPr bwMode="auto">
          <a:xfrm>
            <a:off x="4800600" y="4667250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stealth" w="lg" len="lg"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77165" name="Line 13"/>
          <p:cNvSpPr>
            <a:spLocks noChangeShapeType="1"/>
          </p:cNvSpPr>
          <p:nvPr/>
        </p:nvSpPr>
        <p:spPr bwMode="auto">
          <a:xfrm>
            <a:off x="4800600" y="5534025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stealth" w="lg" len="lg"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914400" y="1769477"/>
            <a:ext cx="1828800" cy="338554"/>
          </a:xfrm>
          <a:prstGeom prst="rect">
            <a:avLst/>
          </a:prstGeom>
          <a:noFill/>
          <a:ln w="41275">
            <a:solidFill>
              <a:srgbClr val="7030A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  <a:latin typeface="Arial" pitchFamily="34" charset="0"/>
              </a:rPr>
              <a:t>Site Master File</a:t>
            </a:r>
            <a:endParaRPr lang="en-US" sz="1600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469311" y="2391489"/>
            <a:ext cx="2590800" cy="584775"/>
          </a:xfrm>
          <a:prstGeom prst="rect">
            <a:avLst/>
          </a:prstGeom>
          <a:noFill/>
          <a:ln w="41275">
            <a:solidFill>
              <a:srgbClr val="7030A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 pitchFamily="34" charset="0"/>
              </a:rPr>
              <a:t>Overall Validation Master Plan</a:t>
            </a:r>
            <a:endParaRPr lang="en-US" sz="1600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21" name="Cloud Callout 20"/>
          <p:cNvSpPr/>
          <p:nvPr/>
        </p:nvSpPr>
        <p:spPr>
          <a:xfrm rot="466508">
            <a:off x="597442" y="3906828"/>
            <a:ext cx="2667000" cy="1779924"/>
          </a:xfrm>
          <a:prstGeom prst="cloudCallout">
            <a:avLst>
              <a:gd name="adj1" fmla="val 2769"/>
              <a:gd name="adj2" fmla="val -42056"/>
            </a:avLst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914400" y="4114801"/>
            <a:ext cx="19811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Documents that are required to be in place and are routinely updated</a:t>
            </a:r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1"/>
          <p:cNvSpPr>
            <a:spLocks noChangeArrowheads="1"/>
          </p:cNvSpPr>
          <p:nvPr/>
        </p:nvSpPr>
        <p:spPr bwMode="auto">
          <a:xfrm>
            <a:off x="6588224" y="3371850"/>
            <a:ext cx="1865382" cy="338554"/>
          </a:xfrm>
          <a:prstGeom prst="rect">
            <a:avLst/>
          </a:prstGeom>
          <a:noFill/>
          <a:ln w="4127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</a:rPr>
              <a:t>Process Validation</a:t>
            </a:r>
            <a:endParaRPr lang="en-US" sz="1600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228600" y="3240986"/>
            <a:ext cx="1828800" cy="338554"/>
          </a:xfrm>
          <a:prstGeom prst="rect">
            <a:avLst/>
          </a:prstGeom>
          <a:noFill/>
          <a:ln w="41275">
            <a:solidFill>
              <a:srgbClr val="7030A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Arial" pitchFamily="34" charset="0"/>
              </a:rPr>
              <a:t>Validation SOP</a:t>
            </a:r>
            <a:endParaRPr lang="en-US" sz="1600" dirty="0">
              <a:solidFill>
                <a:schemeClr val="tx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1647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18307" y="269663"/>
            <a:ext cx="7717804" cy="9906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User Requirement Specification (URS)</a:t>
            </a:r>
            <a:endParaRPr lang="en-GB" sz="3600" b="1" dirty="0" smtClean="0">
              <a:solidFill>
                <a:schemeClr val="bg2"/>
              </a:solidFill>
            </a:endParaRPr>
          </a:p>
        </p:txBody>
      </p:sp>
      <p:sp>
        <p:nvSpPr>
          <p:cNvPr id="193540" name="Text Box 4"/>
          <p:cNvSpPr txBox="1">
            <a:spLocks noChangeArrowheads="1"/>
          </p:cNvSpPr>
          <p:nvPr/>
        </p:nvSpPr>
        <p:spPr bwMode="auto">
          <a:xfrm>
            <a:off x="683568" y="2060848"/>
            <a:ext cx="8001000" cy="452431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i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Details of requirements from an operational and </a:t>
            </a:r>
            <a:r>
              <a:rPr lang="en-US" sz="2400" i="1" dirty="0">
                <a:latin typeface="Arial" pitchFamily="34" charset="0"/>
                <a:cs typeface="Arial" pitchFamily="34" charset="0"/>
                <a:sym typeface="Symbol" pitchFamily="18" charset="2"/>
              </a:rPr>
              <a:t>GMP </a:t>
            </a:r>
            <a:r>
              <a:rPr lang="en-US" sz="2400" i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perspective</a:t>
            </a:r>
          </a:p>
          <a:p>
            <a:r>
              <a:rPr lang="en-US" sz="2400" i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One of the most important documents but usually drafted as an after thought!</a:t>
            </a:r>
          </a:p>
          <a:p>
            <a:endParaRPr lang="en-US" sz="2400" i="1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r>
              <a:rPr lang="en-US" sz="2400" i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Examples:</a:t>
            </a:r>
            <a:endParaRPr lang="en-US" sz="2400" i="1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Speed e.g. 200 bottles per minute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Temperature e.g. drying temperature range 50 to 80ºC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Finishes e.g. SS304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Safety features e.g. guards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Documentation required e.g. manuals</a:t>
            </a:r>
          </a:p>
          <a:p>
            <a:pPr marL="342900" indent="-342900">
              <a:buFont typeface="Wingdings" pitchFamily="2" charset="2"/>
              <a:buChar char="q"/>
            </a:pPr>
            <a:endParaRPr lang="en-US" sz="24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626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475656" y="271353"/>
            <a:ext cx="6673180" cy="9906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Design Qualification(DQ)</a:t>
            </a:r>
            <a:endParaRPr lang="en-GB" sz="3600" b="1" dirty="0" smtClean="0">
              <a:solidFill>
                <a:schemeClr val="bg2"/>
              </a:solidFill>
            </a:endParaRPr>
          </a:p>
        </p:txBody>
      </p:sp>
      <p:sp>
        <p:nvSpPr>
          <p:cNvPr id="193540" name="Text Box 4"/>
          <p:cNvSpPr txBox="1">
            <a:spLocks noChangeArrowheads="1"/>
          </p:cNvSpPr>
          <p:nvPr/>
        </p:nvSpPr>
        <p:spPr bwMode="auto">
          <a:xfrm>
            <a:off x="683568" y="1700808"/>
            <a:ext cx="8001000" cy="489364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i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Verification that what is to be supplied is in line with the requirements specified in the URS and will meet GMP requirements</a:t>
            </a:r>
          </a:p>
          <a:p>
            <a:endParaRPr lang="en-US" sz="2400" i="1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r>
              <a:rPr lang="en-US" sz="2400" i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Does the design incorporate sufficient  provisions to control all risks to the end user?</a:t>
            </a:r>
          </a:p>
          <a:p>
            <a:endParaRPr lang="en-US" sz="2400" i="1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r>
              <a:rPr lang="en-US" sz="2400" i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Examples:</a:t>
            </a:r>
            <a:endParaRPr lang="en-US" sz="2400" i="1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Speed e.g.  50 to 200 bottles per minute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Temperature e.g. drying temperature range 35 to 90ºC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Finishes e.g. mild steel (</a:t>
            </a:r>
            <a:r>
              <a:rPr lang="en-US" sz="2400" i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does not meet requirements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)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Safety features e.g. guards present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Documentation required e.g. manuals available</a:t>
            </a:r>
            <a:endParaRPr lang="en-US" sz="24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9513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664" y="188640"/>
            <a:ext cx="6961212" cy="9906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Installation Qualification (IQ)</a:t>
            </a:r>
            <a:endParaRPr lang="en-GB" sz="3600" b="1" dirty="0" smtClean="0">
              <a:solidFill>
                <a:schemeClr val="bg2"/>
              </a:solidFill>
            </a:endParaRPr>
          </a:p>
        </p:txBody>
      </p:sp>
      <p:sp>
        <p:nvSpPr>
          <p:cNvPr id="193540" name="Text Box 4"/>
          <p:cNvSpPr txBox="1">
            <a:spLocks noChangeArrowheads="1"/>
          </p:cNvSpPr>
          <p:nvPr/>
        </p:nvSpPr>
        <p:spPr bwMode="auto">
          <a:xfrm>
            <a:off x="323528" y="2115021"/>
            <a:ext cx="8001000" cy="378565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i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Installation complies with design specification and manufacturer’s recommendations</a:t>
            </a:r>
          </a:p>
          <a:p>
            <a:endParaRPr lang="en-US" sz="2400" i="1" dirty="0" smtClean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r>
              <a:rPr lang="en-US" sz="2400" i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Examples:</a:t>
            </a:r>
            <a:endParaRPr lang="en-US" sz="2400" i="1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Correct make / model installed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All components present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Connections made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Instruments calibrated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As-built drawings available and correct 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Materials of construction correct</a:t>
            </a:r>
            <a:endParaRPr lang="en-US" sz="24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pic>
        <p:nvPicPr>
          <p:cNvPr id="4" name="Picture 10" descr="Mabnahelic with colour band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2780928"/>
            <a:ext cx="1872009" cy="1598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1" descr="Rotary-Tablet-Pres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60171" y="4007847"/>
            <a:ext cx="1128713" cy="212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24161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475656" y="188640"/>
            <a:ext cx="6990928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Installation Qualification (IQ)</a:t>
            </a:r>
            <a:endParaRPr lang="en-US" sz="3600" dirty="0" smtClean="0">
              <a:solidFill>
                <a:schemeClr val="bg2"/>
              </a:solidFill>
            </a:endParaRPr>
          </a:p>
        </p:txBody>
      </p:sp>
      <p:sp>
        <p:nvSpPr>
          <p:cNvPr id="314371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2060848"/>
            <a:ext cx="8229600" cy="36724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A thoroughly executed IQ process ensures: 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 fully verified installation that complies with the documented design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All deviations and changes recorded, assessed and approved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Accurate ‘as built’ drawings available and verified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Calibration of measuring instruments completed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Materials of construction verified</a:t>
            </a:r>
            <a:endParaRPr lang="en-US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165240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>
                <a:latin typeface="Arial" pitchFamily="34" charset="0"/>
                <a:cs typeface="Arial" pitchFamily="34" charset="0"/>
              </a:rPr>
              <a:t>Purpose of Validation</a:t>
            </a:r>
            <a:endParaRPr lang="en-ZA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844824"/>
            <a:ext cx="3106688" cy="3672408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en-ZA" dirty="0" smtClean="0"/>
              <a:t>GMP Guide Chapter 5, Annex 11, Annex 15</a:t>
            </a:r>
          </a:p>
          <a:p>
            <a:pPr marL="811213" indent="-457200">
              <a:buFont typeface="Wingdings" pitchFamily="2" charset="2"/>
              <a:buChar char="ü"/>
            </a:pPr>
            <a:r>
              <a:rPr lang="en-ZA" dirty="0" smtClean="0"/>
              <a:t>In compliance</a:t>
            </a:r>
          </a:p>
          <a:p>
            <a:pPr>
              <a:buFont typeface="Wingdings" pitchFamily="2" charset="2"/>
              <a:buChar char="§"/>
            </a:pPr>
            <a:r>
              <a:rPr lang="en-ZA" dirty="0" smtClean="0"/>
              <a:t>Dossier submission</a:t>
            </a:r>
          </a:p>
          <a:p>
            <a:pPr>
              <a:buFont typeface="Wingdings" pitchFamily="2" charset="2"/>
              <a:buChar char="§"/>
            </a:pPr>
            <a:r>
              <a:rPr lang="en-ZA" dirty="0" smtClean="0"/>
              <a:t>Ever look at those files…..</a:t>
            </a:r>
          </a:p>
          <a:p>
            <a:pPr>
              <a:buFont typeface="Wingdings" pitchFamily="2" charset="2"/>
              <a:buChar char="§"/>
            </a:pPr>
            <a:endParaRPr lang="en-ZA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ZA" dirty="0" smtClean="0"/>
              <a:t>  Factors affecting quality</a:t>
            </a:r>
            <a:endParaRPr lang="en-ZA" dirty="0"/>
          </a:p>
        </p:txBody>
      </p:sp>
      <p:graphicFrame>
        <p:nvGraphicFramePr>
          <p:cNvPr id="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683020493"/>
              </p:ext>
            </p:extLst>
          </p:nvPr>
        </p:nvGraphicFramePr>
        <p:xfrm>
          <a:off x="4788024" y="2141806"/>
          <a:ext cx="3790278" cy="3198872"/>
        </p:xfrm>
        <a:graphic>
          <a:graphicData uri="http://schemas.openxmlformats.org/presentationml/2006/ole">
            <p:oleObj spid="_x0000_s1059" r:id="rId3" imgW="3467100" imgH="3467100" progId="">
              <p:embed/>
            </p:oleObj>
          </a:graphicData>
        </a:graphic>
      </p:graphicFrame>
      <p:grpSp>
        <p:nvGrpSpPr>
          <p:cNvPr id="9" name="Group 4"/>
          <p:cNvGrpSpPr>
            <a:grpSpLocks/>
          </p:cNvGrpSpPr>
          <p:nvPr/>
        </p:nvGrpSpPr>
        <p:grpSpPr bwMode="auto">
          <a:xfrm>
            <a:off x="4778262" y="2392994"/>
            <a:ext cx="4364780" cy="2754249"/>
            <a:chOff x="1975" y="1413"/>
            <a:chExt cx="4024" cy="2435"/>
          </a:xfrm>
        </p:grpSpPr>
        <p:sp>
          <p:nvSpPr>
            <p:cNvPr id="10" name="Text Box 5"/>
            <p:cNvSpPr txBox="1">
              <a:spLocks noChangeArrowheads="1"/>
            </p:cNvSpPr>
            <p:nvPr/>
          </p:nvSpPr>
          <p:spPr bwMode="auto">
            <a:xfrm>
              <a:off x="1984" y="2267"/>
              <a:ext cx="1052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1600" b="1" dirty="0">
                  <a:solidFill>
                    <a:srgbClr val="000000"/>
                  </a:solidFill>
                  <a:latin typeface="Arial" pitchFamily="34" charset="0"/>
                </a:rPr>
                <a:t>Raw Materials</a:t>
              </a:r>
            </a:p>
          </p:txBody>
        </p:sp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3623" y="1413"/>
              <a:ext cx="795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1600" b="1" dirty="0">
                  <a:solidFill>
                    <a:srgbClr val="000000"/>
                  </a:solidFill>
                  <a:latin typeface="Arial" pitchFamily="34" charset="0"/>
                </a:rPr>
                <a:t>Personnel</a:t>
              </a:r>
            </a:p>
          </p:txBody>
        </p:sp>
        <p:sp>
          <p:nvSpPr>
            <p:cNvPr id="12" name="Text Box 7"/>
            <p:cNvSpPr txBox="1">
              <a:spLocks noChangeArrowheads="1"/>
            </p:cNvSpPr>
            <p:nvPr/>
          </p:nvSpPr>
          <p:spPr bwMode="auto">
            <a:xfrm>
              <a:off x="4361" y="1903"/>
              <a:ext cx="887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1600" b="1" dirty="0">
                  <a:solidFill>
                    <a:srgbClr val="000000"/>
                  </a:solidFill>
                  <a:latin typeface="Arial" pitchFamily="34" charset="0"/>
                </a:rPr>
                <a:t>Procedures</a:t>
              </a:r>
            </a:p>
          </p:txBody>
        </p:sp>
        <p:sp>
          <p:nvSpPr>
            <p:cNvPr id="13" name="Text Box 8"/>
            <p:cNvSpPr txBox="1">
              <a:spLocks noChangeArrowheads="1"/>
            </p:cNvSpPr>
            <p:nvPr/>
          </p:nvSpPr>
          <p:spPr bwMode="auto">
            <a:xfrm>
              <a:off x="1975" y="1653"/>
              <a:ext cx="2443" cy="35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20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</a:rPr>
                <a:t>Validated processes</a:t>
              </a:r>
            </a:p>
          </p:txBody>
        </p:sp>
        <p:sp>
          <p:nvSpPr>
            <p:cNvPr id="14" name="Text Box 9"/>
            <p:cNvSpPr txBox="1">
              <a:spLocks noChangeArrowheads="1"/>
            </p:cNvSpPr>
            <p:nvPr/>
          </p:nvSpPr>
          <p:spPr bwMode="auto">
            <a:xfrm>
              <a:off x="4607" y="2530"/>
              <a:ext cx="1392" cy="35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20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</a:rPr>
                <a:t>Equipment</a:t>
              </a:r>
            </a:p>
          </p:txBody>
        </p:sp>
        <p:sp>
          <p:nvSpPr>
            <p:cNvPr id="15" name="Text Box 10"/>
            <p:cNvSpPr txBox="1">
              <a:spLocks noChangeArrowheads="1"/>
            </p:cNvSpPr>
            <p:nvPr/>
          </p:nvSpPr>
          <p:spPr bwMode="auto">
            <a:xfrm>
              <a:off x="4418" y="3236"/>
              <a:ext cx="1221" cy="35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20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</a:rPr>
                <a:t>Premises</a:t>
              </a:r>
            </a:p>
          </p:txBody>
        </p:sp>
        <p:sp>
          <p:nvSpPr>
            <p:cNvPr id="16" name="Text Box 11"/>
            <p:cNvSpPr txBox="1">
              <a:spLocks noChangeArrowheads="1"/>
            </p:cNvSpPr>
            <p:nvPr/>
          </p:nvSpPr>
          <p:spPr bwMode="auto">
            <a:xfrm>
              <a:off x="3263" y="3494"/>
              <a:ext cx="1616" cy="35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20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</a:rPr>
                <a:t>Environment</a:t>
              </a:r>
            </a:p>
          </p:txBody>
        </p:sp>
        <p:sp>
          <p:nvSpPr>
            <p:cNvPr id="17" name="Text Box 12"/>
            <p:cNvSpPr txBox="1">
              <a:spLocks noChangeArrowheads="1"/>
            </p:cNvSpPr>
            <p:nvPr/>
          </p:nvSpPr>
          <p:spPr bwMode="auto">
            <a:xfrm>
              <a:off x="2175" y="3020"/>
              <a:ext cx="1297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>
                <a:spcBef>
                  <a:spcPct val="0"/>
                </a:spcBef>
              </a:pPr>
              <a:r>
                <a:rPr lang="en-US" sz="1600" b="1" dirty="0">
                  <a:solidFill>
                    <a:srgbClr val="000000"/>
                  </a:solidFill>
                  <a:latin typeface="Arial" pitchFamily="34" charset="0"/>
                </a:rPr>
                <a:t>Packing</a:t>
              </a:r>
              <a:r>
                <a:rPr lang="en-US" sz="1600" b="1" dirty="0">
                  <a:solidFill>
                    <a:schemeClr val="tx1"/>
                  </a:solidFill>
                  <a:latin typeface="Arial" pitchFamily="34" charset="0"/>
                </a:rPr>
                <a:t> </a:t>
              </a:r>
              <a:r>
                <a:rPr lang="en-US" sz="1600" b="1" dirty="0">
                  <a:solidFill>
                    <a:srgbClr val="000000"/>
                  </a:solidFill>
                  <a:latin typeface="Arial" pitchFamily="34" charset="0"/>
                </a:rPr>
                <a:t>Materials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3419872" y="3358961"/>
            <a:ext cx="12648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OR</a:t>
            </a:r>
            <a:endParaRPr lang="en-ZA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19" name="Picture 4" descr="j007862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5096588"/>
            <a:ext cx="936104" cy="142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4995199" y="5312029"/>
            <a:ext cx="3609249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latin typeface="Arial Black" pitchFamily="34" charset="0"/>
              </a:rPr>
              <a:t>Validation</a:t>
            </a:r>
            <a:endParaRPr lang="en-ZA" dirty="0">
              <a:latin typeface="Arial Black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95199" y="5825173"/>
            <a:ext cx="3609249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latin typeface="Arial Black" pitchFamily="34" charset="0"/>
              </a:rPr>
              <a:t>Change Control</a:t>
            </a:r>
            <a:endParaRPr lang="en-ZA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386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664" y="260648"/>
            <a:ext cx="7249244" cy="9906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Operational Qualification (OQ)</a:t>
            </a:r>
            <a:endParaRPr lang="en-GB" sz="3600" b="1" dirty="0" smtClean="0">
              <a:solidFill>
                <a:schemeClr val="bg2"/>
              </a:solidFill>
            </a:endParaRPr>
          </a:p>
        </p:txBody>
      </p:sp>
      <p:sp>
        <p:nvSpPr>
          <p:cNvPr id="193540" name="Text Box 4"/>
          <p:cNvSpPr txBox="1">
            <a:spLocks noChangeArrowheads="1"/>
          </p:cNvSpPr>
          <p:nvPr/>
        </p:nvSpPr>
        <p:spPr bwMode="auto">
          <a:xfrm>
            <a:off x="533400" y="1628800"/>
            <a:ext cx="8001000" cy="504753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i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Installation </a:t>
            </a:r>
            <a:r>
              <a:rPr lang="en-ZA" sz="2400" i="1" dirty="0" smtClean="0">
                <a:latin typeface="Arial" pitchFamily="34" charset="0"/>
                <a:cs typeface="Arial" pitchFamily="34" charset="0"/>
              </a:rPr>
              <a:t>performs </a:t>
            </a:r>
            <a:r>
              <a:rPr lang="en-ZA" sz="2400" i="1" dirty="0">
                <a:latin typeface="Arial" pitchFamily="34" charset="0"/>
                <a:cs typeface="Arial" pitchFamily="34" charset="0"/>
              </a:rPr>
              <a:t>as intended throughout the anticipated operating </a:t>
            </a:r>
            <a:r>
              <a:rPr lang="en-ZA" sz="2400" i="1" dirty="0" smtClean="0">
                <a:latin typeface="Arial" pitchFamily="34" charset="0"/>
                <a:cs typeface="Arial" pitchFamily="34" charset="0"/>
              </a:rPr>
              <a:t>ranges</a:t>
            </a:r>
          </a:p>
          <a:p>
            <a:endParaRPr lang="en-US" sz="1000" i="1" dirty="0" smtClean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r>
              <a:rPr lang="en-US" sz="2400" i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Examples:</a:t>
            </a:r>
            <a:endParaRPr lang="en-US" sz="2400" i="1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Test, for example, speeds / temperatures / fill volumes through full operating range &amp; comparable load (inert material used if required)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Test alarms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Test safety mechanisms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Test interventions, stoppages, start-up etc.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Operational and maintenance procedures available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PPM and calibration schedules are drafted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SOPs are compiled &amp; authorized 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Training performed &amp; documented</a:t>
            </a:r>
            <a:endParaRPr lang="en-US" sz="24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3914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664" y="116632"/>
            <a:ext cx="727896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Operational Qualification (OQ)</a:t>
            </a:r>
            <a:endParaRPr lang="en-US" sz="3600" dirty="0" smtClean="0">
              <a:solidFill>
                <a:schemeClr val="bg2"/>
              </a:solidFill>
            </a:endParaRPr>
          </a:p>
        </p:txBody>
      </p:sp>
      <p:sp>
        <p:nvSpPr>
          <p:cNvPr id="314371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422128"/>
            <a:ext cx="8229600" cy="54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A thoroughly executed OQ process ensures: 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Formal commissioning reports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available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Ability of systems to maintain set points in all operational modes demonstrated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Correct functioning of the control system demonstrated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All alarms verified as functioning correctly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Operational ranges, specific alert and action limits identified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Operational and Maintenance manuals available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PPM and calibration schedules available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SOPs available and authorized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Personnel training successfully completed</a:t>
            </a:r>
          </a:p>
          <a:p>
            <a:pPr>
              <a:buFont typeface="Wingdings" pitchFamily="2" charset="2"/>
              <a:buChar char="Ø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94774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475656" y="332656"/>
            <a:ext cx="7321252" cy="9906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Performance Qualification (PQ)</a:t>
            </a:r>
            <a:endParaRPr lang="en-GB" sz="3600" b="1" dirty="0" smtClean="0">
              <a:solidFill>
                <a:schemeClr val="bg2"/>
              </a:solidFill>
            </a:endParaRPr>
          </a:p>
        </p:txBody>
      </p:sp>
      <p:sp>
        <p:nvSpPr>
          <p:cNvPr id="193540" name="Text Box 4"/>
          <p:cNvSpPr txBox="1">
            <a:spLocks noChangeArrowheads="1"/>
          </p:cNvSpPr>
          <p:nvPr/>
        </p:nvSpPr>
        <p:spPr bwMode="auto">
          <a:xfrm>
            <a:off x="533400" y="1484784"/>
            <a:ext cx="8001000" cy="51706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ZA" sz="2400" i="1" dirty="0" smtClean="0">
                <a:latin typeface="Arial" pitchFamily="34" charset="0"/>
                <a:cs typeface="Arial" pitchFamily="34" charset="0"/>
              </a:rPr>
              <a:t>Effective </a:t>
            </a:r>
            <a:r>
              <a:rPr lang="en-ZA" sz="2400" i="1" dirty="0">
                <a:latin typeface="Arial" pitchFamily="34" charset="0"/>
                <a:cs typeface="Arial" pitchFamily="34" charset="0"/>
              </a:rPr>
              <a:t>and </a:t>
            </a:r>
            <a:r>
              <a:rPr lang="en-ZA" sz="2400" i="1" dirty="0" smtClean="0">
                <a:latin typeface="Arial" pitchFamily="34" charset="0"/>
                <a:cs typeface="Arial" pitchFamily="34" charset="0"/>
              </a:rPr>
              <a:t>reproducible performance, </a:t>
            </a:r>
            <a:r>
              <a:rPr lang="en-ZA" sz="2400" i="1" dirty="0">
                <a:latin typeface="Arial" pitchFamily="34" charset="0"/>
                <a:cs typeface="Arial" pitchFamily="34" charset="0"/>
              </a:rPr>
              <a:t>based on the approved process method and </a:t>
            </a:r>
            <a:r>
              <a:rPr lang="en-ZA" sz="2400" i="1" dirty="0" smtClean="0">
                <a:latin typeface="Arial" pitchFamily="34" charset="0"/>
                <a:cs typeface="Arial" pitchFamily="34" charset="0"/>
              </a:rPr>
              <a:t>product specification</a:t>
            </a:r>
          </a:p>
          <a:p>
            <a:endParaRPr lang="en-ZA" sz="1000" i="1" dirty="0" smtClean="0">
              <a:latin typeface="Arial" pitchFamily="34" charset="0"/>
              <a:cs typeface="Arial" pitchFamily="34" charset="0"/>
            </a:endParaRPr>
          </a:p>
          <a:p>
            <a:r>
              <a:rPr lang="en-ZA" sz="2400" i="1" dirty="0" smtClean="0">
                <a:latin typeface="Arial" pitchFamily="34" charset="0"/>
                <a:cs typeface="Arial" pitchFamily="34" charset="0"/>
              </a:rPr>
              <a:t>Does the qualification provide assurance that the system / equipment is fit for use and any deviations from specification have been identified and evaluated?</a:t>
            </a:r>
          </a:p>
          <a:p>
            <a:endParaRPr lang="en-US" sz="800" i="1" dirty="0" smtClean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r>
              <a:rPr lang="en-US" sz="2400" i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Examples:</a:t>
            </a:r>
            <a:endParaRPr lang="en-US" sz="2400" i="1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Performance of filling equipment: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Consistent fill volume within registered specification using placebo product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Performance of Purified Water system: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Microbial contamination within specification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Performance of HVAC: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Non-viable particle count within specification</a:t>
            </a:r>
            <a:endParaRPr lang="en-US" sz="24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4271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407218" y="116632"/>
            <a:ext cx="7422976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Performance Qualification (PQ)</a:t>
            </a:r>
            <a:endParaRPr lang="en-US" sz="3600" dirty="0" smtClean="0">
              <a:solidFill>
                <a:schemeClr val="bg2"/>
              </a:solidFill>
            </a:endParaRPr>
          </a:p>
        </p:txBody>
      </p:sp>
      <p:sp>
        <p:nvSpPr>
          <p:cNvPr id="314371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689727"/>
            <a:ext cx="8373616" cy="38884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A thoroughly executed PQ process ensures: </a:t>
            </a:r>
          </a:p>
          <a:p>
            <a:pPr marL="442913" indent="-442913">
              <a:buFont typeface="Wingdings" pitchFamily="2" charset="2"/>
              <a:buChar char="q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Demonstration of consistent delivery of process / product specification</a:t>
            </a:r>
          </a:p>
          <a:p>
            <a:pPr marL="442913" indent="-442913">
              <a:buFont typeface="Wingdings" pitchFamily="2" charset="2"/>
              <a:buChar char="q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Demonstration that the systems have been successfully validated and will not contribute any risk to the quality of products routinely produced</a:t>
            </a:r>
          </a:p>
          <a:p>
            <a:pPr marL="442913" indent="-442913">
              <a:buFont typeface="Wingdings" pitchFamily="2" charset="2"/>
              <a:buChar char="q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Re-validation criteria, where required, have been formalized</a:t>
            </a:r>
            <a:endParaRPr lang="en-US" sz="2400" dirty="0" smtClean="0"/>
          </a:p>
        </p:txBody>
      </p:sp>
      <p:pic>
        <p:nvPicPr>
          <p:cNvPr id="4" name="video smoke tests.MPG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555818" y="5013176"/>
            <a:ext cx="2274376" cy="170603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70247179"/>
      </p:ext>
    </p:extLst>
  </p:cSld>
  <p:clrMapOvr>
    <a:masterClrMapping/>
  </p:clrMapOvr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672" y="260648"/>
            <a:ext cx="6342856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Process Validation</a:t>
            </a:r>
            <a:endParaRPr lang="en-US" sz="3600" dirty="0" smtClean="0">
              <a:solidFill>
                <a:schemeClr val="bg2"/>
              </a:solidFill>
            </a:endParaRPr>
          </a:p>
        </p:txBody>
      </p:sp>
      <p:sp>
        <p:nvSpPr>
          <p:cNvPr id="314371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484784"/>
            <a:ext cx="8229600" cy="504056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FDA</a:t>
            </a:r>
          </a:p>
          <a:p>
            <a:pPr marL="0" indent="0" algn="ctr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Guidance for Industry</a:t>
            </a:r>
          </a:p>
          <a:p>
            <a:pPr marL="0" indent="0" algn="ctr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Process Validation: General Principles and Practices</a:t>
            </a:r>
          </a:p>
          <a:p>
            <a:pPr marL="0" indent="0" algn="ctr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January 2011 Revision 1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‘…aligns process validation activities with a product lifecycle concept…’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ICH Q8 Pharmaceutical Development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ICH Q9 Quality Risk Management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ICH Q10 Pharmaceutical Quality System</a:t>
            </a: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405035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367136" y="188640"/>
            <a:ext cx="7776864" cy="11430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Process Validation</a:t>
            </a:r>
            <a:br>
              <a:rPr lang="en-US" sz="2800" b="1" dirty="0" smtClean="0"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FDA Process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Validation: General Principles and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Practices</a:t>
            </a:r>
            <a:endParaRPr lang="en-US" sz="2800" b="1" dirty="0" smtClean="0">
              <a:solidFill>
                <a:schemeClr val="bg2"/>
              </a:solidFill>
            </a:endParaRPr>
          </a:p>
        </p:txBody>
      </p:sp>
      <p:sp>
        <p:nvSpPr>
          <p:cNvPr id="31437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2204864"/>
            <a:ext cx="8229600" cy="424847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‘The lifecycle concept links product and process development, qualification of the commercial manufacturing process, and maintenance of the process in a state of control during routine commercial production.’</a:t>
            </a:r>
          </a:p>
          <a:p>
            <a:pPr marL="0" indent="0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FDA Guidance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for Industry</a:t>
            </a:r>
          </a:p>
          <a:p>
            <a:pPr marL="0" indent="0">
              <a:buNone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Process Validation: General Principles and Practices</a:t>
            </a:r>
          </a:p>
          <a:p>
            <a:pPr marL="0" indent="0">
              <a:buNone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January 2011 Revision 1</a:t>
            </a:r>
          </a:p>
          <a:p>
            <a:pPr marL="0" indent="0">
              <a:buNone/>
            </a:pP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245122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439144" y="188640"/>
            <a:ext cx="7704856" cy="11430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Process Validation</a:t>
            </a:r>
            <a:br>
              <a:rPr lang="en-US" sz="2800" b="1" dirty="0" smtClean="0"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FDA Process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Validation: General Principles and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Practices</a:t>
            </a:r>
            <a:endParaRPr lang="en-US" sz="2800" b="1" dirty="0" smtClean="0">
              <a:solidFill>
                <a:schemeClr val="bg2"/>
              </a:solidFill>
            </a:endParaRPr>
          </a:p>
        </p:txBody>
      </p:sp>
      <p:sp>
        <p:nvSpPr>
          <p:cNvPr id="314371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484784"/>
            <a:ext cx="8229600" cy="525658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Guidance covers: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Human drugs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Veterinary drugs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Biological and biotechnology products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Finished products and APIs/drug substances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The drug constituent of a combination (drug &amp; medical device) product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Medical devices, dietary supplements, human tissues, medicates feeds excluded</a:t>
            </a:r>
          </a:p>
          <a:p>
            <a:pPr marL="0" indent="0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FDA Guidance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for Industry</a:t>
            </a:r>
          </a:p>
          <a:p>
            <a:pPr marL="0" indent="0">
              <a:buNone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Process Validation: General Principles and Practices</a:t>
            </a:r>
          </a:p>
          <a:p>
            <a:pPr marL="0" indent="0">
              <a:buNone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January 2011 Revision 1</a:t>
            </a:r>
          </a:p>
          <a:p>
            <a:pPr marL="0" indent="0">
              <a:buNone/>
            </a:pP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94636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574" y="260648"/>
            <a:ext cx="7741368" cy="11430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Process Validation</a:t>
            </a:r>
            <a:br>
              <a:rPr lang="en-US" sz="2800" b="1" dirty="0" smtClean="0"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FDA Process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Validation: General Principles and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Practices</a:t>
            </a:r>
            <a:endParaRPr lang="en-US" sz="2800" b="1" dirty="0" smtClean="0">
              <a:solidFill>
                <a:schemeClr val="bg2"/>
              </a:solidFill>
            </a:endParaRPr>
          </a:p>
        </p:txBody>
      </p:sp>
      <p:sp>
        <p:nvSpPr>
          <p:cNvPr id="314371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844824"/>
            <a:ext cx="8229600" cy="424847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Products should be produced that are fit for their intended use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Quality, safety and efficacy are built into the product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Quality cannot be adequately assured through in-process and final product inspection and testing </a:t>
            </a:r>
          </a:p>
          <a:p>
            <a:pPr marL="0" indent="0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FDA Guidance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for Industry</a:t>
            </a:r>
          </a:p>
          <a:p>
            <a:pPr marL="0" indent="0">
              <a:buNone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Process Validation: General Principles and Practices</a:t>
            </a:r>
          </a:p>
          <a:p>
            <a:pPr marL="0" indent="0">
              <a:buNone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January 2011 Revision 1</a:t>
            </a:r>
          </a:p>
          <a:p>
            <a:pPr marL="0" indent="0">
              <a:buNone/>
            </a:pP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174586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439144" y="188640"/>
            <a:ext cx="7704856" cy="11430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Process Validation</a:t>
            </a:r>
            <a:br>
              <a:rPr lang="en-US" sz="2800" b="1" dirty="0" smtClean="0"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FDA Process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Validation: General Principles and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Practices</a:t>
            </a:r>
            <a:endParaRPr lang="en-US" sz="2800" b="1" dirty="0" smtClean="0">
              <a:solidFill>
                <a:schemeClr val="bg2"/>
              </a:solidFill>
            </a:endParaRPr>
          </a:p>
        </p:txBody>
      </p:sp>
      <p:sp>
        <p:nvSpPr>
          <p:cNvPr id="314371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628800"/>
            <a:ext cx="8229600" cy="41044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‘… process validation is defined as the collection and evaluation of data, from the process design stage through commercial production, which establishes scientific evidence that a process is capable of consistently delivering quality product…’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Stage 1- Process Design: Commercial manufacturing process defined through development &amp; scale up activities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Stage 2 – Process Qualification: Process design evaluated to verify capability of reproducible commercial manufacturing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Stage 3 – Continued Process Verification: On going assurance during routine production that process remains in state of control</a:t>
            </a:r>
          </a:p>
          <a:p>
            <a:pPr marL="0" indent="0"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FDA Guidance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for Industry</a:t>
            </a:r>
          </a:p>
          <a:p>
            <a:pPr marL="0" indent="0">
              <a:buNone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Process Validation: General Principles and Practices</a:t>
            </a:r>
          </a:p>
          <a:p>
            <a:pPr marL="0" indent="0">
              <a:buNone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January 2011 Revision 1</a:t>
            </a:r>
          </a:p>
          <a:p>
            <a:pPr marL="0" indent="0">
              <a:buNone/>
            </a:pP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217749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439144" y="188640"/>
            <a:ext cx="7704856" cy="11430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Process Validation</a:t>
            </a:r>
            <a:br>
              <a:rPr lang="en-US" sz="2800" b="1" dirty="0" smtClean="0"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FDA Process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Validation: General Principles and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Practices</a:t>
            </a:r>
            <a:endParaRPr lang="en-US" sz="2800" b="1" dirty="0" smtClean="0">
              <a:solidFill>
                <a:schemeClr val="bg2"/>
              </a:solidFill>
            </a:endParaRPr>
          </a:p>
        </p:txBody>
      </p:sp>
      <p:sp>
        <p:nvSpPr>
          <p:cNvPr id="314371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628800"/>
            <a:ext cx="8229600" cy="4032448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Gain high degree of assurance  in performance of manufacturing process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before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any commercial batch is distributed for use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Attributes consistent 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Identity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Strength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Quality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Purity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Potency</a:t>
            </a:r>
          </a:p>
          <a:p>
            <a:pPr lvl="1">
              <a:buFont typeface="Wingdings" pitchFamily="2" charset="2"/>
              <a:buChar char="§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FDA Guidance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for Industry</a:t>
            </a:r>
          </a:p>
          <a:p>
            <a:pPr marL="0" indent="0">
              <a:buNone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Process Validation: General Principles and Practices</a:t>
            </a:r>
          </a:p>
          <a:p>
            <a:pPr marL="0" indent="0">
              <a:buNone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January 2011 Revision 1</a:t>
            </a:r>
          </a:p>
          <a:p>
            <a:pPr marL="0" indent="0">
              <a:buNone/>
            </a:pP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339726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0725" y="0"/>
            <a:ext cx="6280679" cy="1143000"/>
          </a:xfrm>
        </p:spPr>
        <p:txBody>
          <a:bodyPr/>
          <a:lstStyle/>
          <a:p>
            <a:r>
              <a:rPr lang="en-ZA" sz="4000" b="1" dirty="0" smtClean="0">
                <a:latin typeface="Arial" pitchFamily="34" charset="0"/>
                <a:cs typeface="Arial" pitchFamily="34" charset="0"/>
              </a:rPr>
              <a:t>FDA Warning Letters</a:t>
            </a:r>
            <a:endParaRPr lang="en-ZA" sz="4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150" y="1530760"/>
            <a:ext cx="8241357" cy="900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805" y="2772698"/>
            <a:ext cx="7776864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264129"/>
            <a:ext cx="5429250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861048"/>
            <a:ext cx="3933825" cy="245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loud Callout 2"/>
          <p:cNvSpPr/>
          <p:nvPr/>
        </p:nvSpPr>
        <p:spPr>
          <a:xfrm>
            <a:off x="4716016" y="1314638"/>
            <a:ext cx="2448272" cy="1116606"/>
          </a:xfrm>
          <a:prstGeom prst="cloudCallout">
            <a:avLst>
              <a:gd name="adj1" fmla="val -24059"/>
              <a:gd name="adj2" fmla="val 3842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8" name="Cloud Callout 7"/>
          <p:cNvSpPr/>
          <p:nvPr/>
        </p:nvSpPr>
        <p:spPr>
          <a:xfrm>
            <a:off x="3644280" y="2586320"/>
            <a:ext cx="2448272" cy="924565"/>
          </a:xfrm>
          <a:prstGeom prst="cloudCallout">
            <a:avLst>
              <a:gd name="adj1" fmla="val -24059"/>
              <a:gd name="adj2" fmla="val 3842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9" name="Cloud Callout 8"/>
          <p:cNvSpPr/>
          <p:nvPr/>
        </p:nvSpPr>
        <p:spPr>
          <a:xfrm>
            <a:off x="173914" y="4325721"/>
            <a:ext cx="2165838" cy="924565"/>
          </a:xfrm>
          <a:prstGeom prst="cloudCallout">
            <a:avLst>
              <a:gd name="adj1" fmla="val -24059"/>
              <a:gd name="adj2" fmla="val 3842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0" name="Cloud Callout 9"/>
          <p:cNvSpPr/>
          <p:nvPr/>
        </p:nvSpPr>
        <p:spPr>
          <a:xfrm>
            <a:off x="4661065" y="5089773"/>
            <a:ext cx="3772441" cy="924565"/>
          </a:xfrm>
          <a:prstGeom prst="cloudCallout">
            <a:avLst>
              <a:gd name="adj1" fmla="val -24059"/>
              <a:gd name="adj2" fmla="val 3842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="" xmlns:p14="http://schemas.microsoft.com/office/powerpoint/2010/main" val="222109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475656" y="260648"/>
            <a:ext cx="7668344" cy="11430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Process Validation</a:t>
            </a:r>
            <a:br>
              <a:rPr lang="en-US" sz="2800" b="1" dirty="0" smtClean="0"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FDA Process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Validation: General Principles and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Practices</a:t>
            </a:r>
            <a:endParaRPr lang="en-US" sz="2800" b="1" dirty="0" smtClean="0">
              <a:solidFill>
                <a:schemeClr val="bg2"/>
              </a:solidFill>
            </a:endParaRPr>
          </a:p>
        </p:txBody>
      </p:sp>
      <p:sp>
        <p:nvSpPr>
          <p:cNvPr id="314371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772816"/>
            <a:ext cx="8229600" cy="324036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Successful validation depends on information / knowledge from product &amp; process development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Understand sources of variation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Detect presence &amp; degree of variation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Understand impact of variation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Control variation (commensurate with risk to process &amp; product)</a:t>
            </a:r>
          </a:p>
          <a:p>
            <a:pPr marL="0" indent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FDA Guidance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for Industry</a:t>
            </a:r>
          </a:p>
          <a:p>
            <a:pPr marL="0" indent="0">
              <a:buNone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Process Validation: General Principles and Practices</a:t>
            </a:r>
          </a:p>
          <a:p>
            <a:pPr marL="0" indent="0">
              <a:buNone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January 2011 Revision 1</a:t>
            </a:r>
          </a:p>
          <a:p>
            <a:pPr marL="0" indent="0">
              <a:buNone/>
            </a:pP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274475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367136" y="188640"/>
            <a:ext cx="7669360" cy="11430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Process Validation</a:t>
            </a:r>
            <a:br>
              <a:rPr lang="en-US" sz="2800" b="1" dirty="0" smtClean="0"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FDA Process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Validation: General Principles and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Practices</a:t>
            </a:r>
            <a:endParaRPr lang="en-US" sz="2800" b="1" dirty="0" smtClean="0">
              <a:solidFill>
                <a:schemeClr val="bg2"/>
              </a:solidFill>
            </a:endParaRPr>
          </a:p>
        </p:txBody>
      </p:sp>
      <p:sp>
        <p:nvSpPr>
          <p:cNvPr id="31437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772816"/>
            <a:ext cx="8229600" cy="2952328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Focus on qualification without understanding the process and variation may not lead to quality assurance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Continue to maintain state of control during lifecycle regardless of changes (materials / equipment / facilities / personnel)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On-going programs collect and analyze data to evaluate state of control</a:t>
            </a:r>
          </a:p>
          <a:p>
            <a:pPr marL="0" indent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FDA Guidance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for Industry</a:t>
            </a:r>
          </a:p>
          <a:p>
            <a:pPr marL="0" indent="0">
              <a:buNone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Process Validation: General Principles and Practices</a:t>
            </a:r>
          </a:p>
          <a:p>
            <a:pPr marL="0" indent="0">
              <a:buNone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January 2011 Revision 1</a:t>
            </a:r>
          </a:p>
          <a:p>
            <a:pPr marL="0" indent="0">
              <a:buNone/>
            </a:pP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274475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426614" y="188640"/>
            <a:ext cx="7704856" cy="11430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Process Validation</a:t>
            </a:r>
            <a:br>
              <a:rPr lang="en-US" sz="2800" b="1" dirty="0" smtClean="0"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FDA Process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Validation: General Principles and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Practices</a:t>
            </a:r>
            <a:endParaRPr lang="en-US" sz="2800" b="1" dirty="0" smtClean="0">
              <a:solidFill>
                <a:schemeClr val="bg2"/>
              </a:solidFill>
            </a:endParaRPr>
          </a:p>
        </p:txBody>
      </p:sp>
      <p:sp>
        <p:nvSpPr>
          <p:cNvPr id="314371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628800"/>
            <a:ext cx="8229600" cy="41044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Stage 1 – Process Design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Do not need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cGMP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conditions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Sound scientific methods &amp; principles, good documentation practices (ICH Q10)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Decisions &amp; justification of controls documented and reviewed – value for use and later adaptation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Product development provides key inputs to quality attributes and manufacturing process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Functionality &amp; limitations of commercial manufacturing equipment considered</a:t>
            </a:r>
          </a:p>
          <a:p>
            <a:pPr marL="0" indent="0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FDA Guidance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for Industry</a:t>
            </a:r>
          </a:p>
          <a:p>
            <a:pPr marL="0" indent="0">
              <a:buNone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Process Validation: General Principles and Practices</a:t>
            </a:r>
          </a:p>
          <a:p>
            <a:pPr marL="0" indent="0">
              <a:buNone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January 2011 Revision 1</a:t>
            </a:r>
          </a:p>
          <a:p>
            <a:pPr marL="0" indent="0">
              <a:buNone/>
            </a:pP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274475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475656" y="188640"/>
            <a:ext cx="7560840" cy="11430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Process Validation</a:t>
            </a:r>
            <a:br>
              <a:rPr lang="en-US" sz="2800" b="1" dirty="0" smtClean="0"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FDA Process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Validation: General Principles and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Practices</a:t>
            </a:r>
            <a:endParaRPr lang="en-US" sz="2800" b="1" dirty="0" smtClean="0">
              <a:solidFill>
                <a:schemeClr val="bg2"/>
              </a:solidFill>
            </a:endParaRPr>
          </a:p>
        </p:txBody>
      </p:sp>
      <p:sp>
        <p:nvSpPr>
          <p:cNvPr id="314371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484784"/>
            <a:ext cx="8229600" cy="46085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Stage 1 – Process Design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Predicted variability considered 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Strategies for process control: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Reduce input variation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Adjust for input variation (to reduce impact on output)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Both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Process controls address variability → assures quality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Controls: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Examination of material quality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Equipment monitoring</a:t>
            </a:r>
          </a:p>
          <a:p>
            <a:pPr marL="0" indent="0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FDA Guidance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for Industry</a:t>
            </a:r>
          </a:p>
          <a:p>
            <a:pPr marL="0" indent="0">
              <a:buNone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Process Validation: General Principles and Practices</a:t>
            </a:r>
          </a:p>
          <a:p>
            <a:pPr marL="0" indent="0">
              <a:buNone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January 2011 Revision 1</a:t>
            </a:r>
          </a:p>
          <a:p>
            <a:pPr marL="0" indent="0">
              <a:buNone/>
            </a:pP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270556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427741" y="188640"/>
            <a:ext cx="7704856" cy="11430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Process Validation</a:t>
            </a:r>
            <a:br>
              <a:rPr lang="en-US" sz="2800" b="1" dirty="0" smtClean="0"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FDA Process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Validation: General Principles and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Practices</a:t>
            </a:r>
            <a:endParaRPr lang="en-US" sz="2800" b="1" dirty="0" smtClean="0">
              <a:solidFill>
                <a:schemeClr val="bg2"/>
              </a:solidFill>
            </a:endParaRPr>
          </a:p>
        </p:txBody>
      </p:sp>
      <p:sp>
        <p:nvSpPr>
          <p:cNvPr id="314371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772816"/>
            <a:ext cx="8229600" cy="34563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Stage 2 – Process Qualification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Determine capability for reproducible commercial manufacture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Two elements: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Facility design &amp; equipment / utilities qualification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Process Performance Qualification 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Successful completion before distribution of product (FDA expects concurrent release to be rarely used)</a:t>
            </a:r>
          </a:p>
          <a:p>
            <a:pPr marL="0" indent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FDA Guidance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for Industry</a:t>
            </a:r>
          </a:p>
          <a:p>
            <a:pPr marL="0" indent="0">
              <a:buNone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Process Validation: General Principles and Practices</a:t>
            </a:r>
          </a:p>
          <a:p>
            <a:pPr marL="0" indent="0">
              <a:buNone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January 2011 Revision 1</a:t>
            </a:r>
          </a:p>
          <a:p>
            <a:pPr marL="0" indent="0">
              <a:buNone/>
            </a:pP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204069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367136" y="188640"/>
            <a:ext cx="7776864" cy="11430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Process Validation</a:t>
            </a:r>
            <a:br>
              <a:rPr lang="en-US" sz="2800" b="1" dirty="0" smtClean="0"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FDA Process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Validation: General Principles and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Practices</a:t>
            </a:r>
            <a:endParaRPr lang="en-US" sz="2800" b="1" dirty="0" smtClean="0">
              <a:solidFill>
                <a:schemeClr val="bg2"/>
              </a:solidFill>
            </a:endParaRPr>
          </a:p>
        </p:txBody>
      </p:sp>
      <p:sp>
        <p:nvSpPr>
          <p:cNvPr id="31437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772816"/>
            <a:ext cx="8229600" cy="38164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Stage 2 – Process Qualification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Qualification: Demonstrate utilities and equipment are suitable for intended use and perform properly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Qualification must precede Process Performance Qualification (PPQ)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PPQ combines facility, utilities, equipment, trained personnel, commercial manufacturing process, control procedures and materials / components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Successful PPQ required before distributing product</a:t>
            </a:r>
          </a:p>
          <a:p>
            <a:pPr marL="0" indent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FDA Guidance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for Industry</a:t>
            </a:r>
          </a:p>
          <a:p>
            <a:pPr marL="0" indent="0">
              <a:buNone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Process Validation: General Principles and Practices</a:t>
            </a:r>
          </a:p>
          <a:p>
            <a:pPr marL="0" indent="0">
              <a:buNone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January 2011 Revision 1</a:t>
            </a:r>
          </a:p>
          <a:p>
            <a:pPr marL="0" indent="0">
              <a:buNone/>
            </a:pP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123909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8" y="188640"/>
            <a:ext cx="7597352" cy="11430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Process Validation</a:t>
            </a:r>
            <a:br>
              <a:rPr lang="en-US" sz="2800" b="1" dirty="0" smtClean="0"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FDA Process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Validation: General Principles and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Practices</a:t>
            </a:r>
            <a:endParaRPr lang="en-US" sz="2800" b="1" dirty="0" smtClean="0">
              <a:solidFill>
                <a:schemeClr val="bg2"/>
              </a:solidFill>
            </a:endParaRPr>
          </a:p>
        </p:txBody>
      </p:sp>
      <p:sp>
        <p:nvSpPr>
          <p:cNvPr id="314371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556792"/>
            <a:ext cx="8229600" cy="40324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Stage 2 – Process Qualification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PPQ has: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Higher level of sampling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Additional testing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Greater scrutiny of process performance 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Above could be extended in certain cases e.g. complexity of process, production volume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Manufacture under normal conditions using routine personnel</a:t>
            </a:r>
          </a:p>
          <a:p>
            <a:pPr marL="0" indent="0">
              <a:buNone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FDA Guidance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for Industry</a:t>
            </a:r>
          </a:p>
          <a:p>
            <a:pPr marL="0" indent="0">
              <a:buNone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Process Validation: General Principles and Practices</a:t>
            </a:r>
          </a:p>
          <a:p>
            <a:pPr marL="0" indent="0">
              <a:buNone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January 2011 Revision 1</a:t>
            </a:r>
          </a:p>
          <a:p>
            <a:pPr marL="0" indent="0">
              <a:buNone/>
            </a:pP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100269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439144" y="188640"/>
            <a:ext cx="7704856" cy="11430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Process Validation</a:t>
            </a:r>
            <a:br>
              <a:rPr lang="en-US" sz="2800" b="1" dirty="0" smtClean="0"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FDA Process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Validation: General Principles and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Practices</a:t>
            </a:r>
            <a:endParaRPr lang="en-US" sz="2800" b="1" dirty="0" smtClean="0">
              <a:solidFill>
                <a:schemeClr val="bg2"/>
              </a:solidFill>
            </a:endParaRPr>
          </a:p>
        </p:txBody>
      </p:sp>
      <p:sp>
        <p:nvSpPr>
          <p:cNvPr id="314371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556792"/>
            <a:ext cx="8229600" cy="4536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Stage 2 – Process Qualification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PPQ protocol: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Manufacturing conditions (including operating parameters, processing limits, materials)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Data to be collected (when, how, evaluation)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ests to be performed and acceptance criteria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Sampling plan (sampling points, number of samples, frequency of sampling)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Process performance indicators (statistically based)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Status of qualification &amp; analytical method validation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Process for addressing deviations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Review &amp; approval</a:t>
            </a:r>
          </a:p>
          <a:p>
            <a:pPr marL="0" indent="0">
              <a:buNone/>
            </a:pPr>
            <a:endParaRPr lang="en-US" sz="9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FDA Guidance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for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Industry,  Process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Validation: General Principles and Practices</a:t>
            </a:r>
          </a:p>
          <a:p>
            <a:pPr marL="0" indent="0">
              <a:buNone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January 2011 Revision 1</a:t>
            </a:r>
          </a:p>
          <a:p>
            <a:pPr marL="0" indent="0">
              <a:buNone/>
            </a:pP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176644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402632" y="260648"/>
            <a:ext cx="7741368" cy="11430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Process Validation</a:t>
            </a:r>
            <a:br>
              <a:rPr lang="en-US" sz="2800" b="1" dirty="0" smtClean="0"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FDA Process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Validation: General Principles and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Practices</a:t>
            </a:r>
            <a:endParaRPr lang="en-US" sz="2800" b="1" dirty="0" smtClean="0">
              <a:solidFill>
                <a:schemeClr val="bg2"/>
              </a:solidFill>
            </a:endParaRPr>
          </a:p>
        </p:txBody>
      </p:sp>
      <p:sp>
        <p:nvSpPr>
          <p:cNvPr id="314371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628800"/>
            <a:ext cx="8229600" cy="46085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Stage 3 – Continued Process Verification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Objective: Continual assurance that process remains in a state of control / validated state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Managing change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Routine monitoring systems, maintenance, calibration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Data collection &amp; review (product reviews)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Evaluation of process – identify problems, corrective / preventative actions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Statistical process control techniques </a:t>
            </a:r>
          </a:p>
          <a:p>
            <a:pPr marL="0" indent="0">
              <a:buNone/>
            </a:pP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FDA Guidance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for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Industry, Process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Validation: General Principles and Practices</a:t>
            </a:r>
          </a:p>
          <a:p>
            <a:pPr marL="0" indent="0">
              <a:buNone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January 2011 Revision 1</a:t>
            </a:r>
          </a:p>
          <a:p>
            <a:pPr marL="0" indent="0">
              <a:buNone/>
            </a:pP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78134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426614" y="188640"/>
            <a:ext cx="7704856" cy="11430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Process Validation</a:t>
            </a:r>
            <a:br>
              <a:rPr lang="en-US" sz="2800" b="1" dirty="0" smtClean="0"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FDA Process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Validation: General Principles and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Practices</a:t>
            </a:r>
            <a:endParaRPr lang="en-US" sz="2800" b="1" dirty="0" smtClean="0">
              <a:solidFill>
                <a:schemeClr val="bg2"/>
              </a:solidFill>
            </a:endParaRPr>
          </a:p>
        </p:txBody>
      </p:sp>
      <p:sp>
        <p:nvSpPr>
          <p:cNvPr id="314371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772816"/>
            <a:ext cx="8229600" cy="46085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Stage 3 – Continued Process Verification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Changes include: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API supplier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Excipient physical properties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Primary packaging material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Equipment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Process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Facility / plant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Changes require documented description, well-justified rationale, implementation plan, QA approval</a:t>
            </a:r>
          </a:p>
          <a:p>
            <a:pPr marL="0" indent="0">
              <a:buNone/>
            </a:pP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§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329829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672" y="19844"/>
            <a:ext cx="4978896" cy="1143000"/>
          </a:xfrm>
        </p:spPr>
        <p:txBody>
          <a:bodyPr>
            <a:noAutofit/>
          </a:bodyPr>
          <a:lstStyle/>
          <a:p>
            <a:r>
              <a:rPr lang="en-GB" sz="4000" b="1" dirty="0" smtClean="0">
                <a:latin typeface="Arial" pitchFamily="34" charset="0"/>
                <a:cs typeface="Arial" pitchFamily="34" charset="0"/>
              </a:rPr>
              <a:t>Why do we validate</a:t>
            </a:r>
            <a:endParaRPr lang="en-US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2035" name="Text Box 3"/>
          <p:cNvSpPr txBox="1">
            <a:spLocks noChangeArrowheads="1"/>
          </p:cNvSpPr>
          <p:nvPr/>
        </p:nvSpPr>
        <p:spPr bwMode="auto">
          <a:xfrm>
            <a:off x="381000" y="2204864"/>
            <a:ext cx="8316912" cy="206210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l">
              <a:buFont typeface="Wingdings" pitchFamily="2" charset="2"/>
              <a:buChar char="q"/>
              <a:tabLst>
                <a:tab pos="411163" algn="l"/>
              </a:tabLst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Manufacturers must assume responsibility for the quality of products &amp; ensure they are: </a:t>
            </a:r>
          </a:p>
          <a:p>
            <a:pPr marL="868363" lvl="1" indent="-411163">
              <a:buFont typeface="Courier New" pitchFamily="49" charset="0"/>
              <a:buChar char="o"/>
              <a:tabLst>
                <a:tab pos="982663" algn="l"/>
              </a:tabLst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fit for use</a:t>
            </a:r>
          </a:p>
          <a:p>
            <a:pPr marL="868363" lvl="1" indent="-411163">
              <a:buFont typeface="Courier New" pitchFamily="49" charset="0"/>
              <a:buChar char="o"/>
              <a:tabLst>
                <a:tab pos="982663" algn="l"/>
              </a:tabLst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comply with registered requirements</a:t>
            </a:r>
          </a:p>
          <a:p>
            <a:pPr marL="868363" lvl="1" indent="-411163">
              <a:buFont typeface="Courier New" pitchFamily="49" charset="0"/>
              <a:buChar char="o"/>
              <a:tabLst>
                <a:tab pos="982663" algn="l"/>
              </a:tabLst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 not place patients at risk</a:t>
            </a:r>
          </a:p>
        </p:txBody>
      </p:sp>
    </p:spTree>
    <p:extLst>
      <p:ext uri="{BB962C8B-B14F-4D97-AF65-F5344CB8AC3E}">
        <p14:creationId xmlns="" xmlns:p14="http://schemas.microsoft.com/office/powerpoint/2010/main" val="217821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Concurrent &amp; Retrospective Validation</a:t>
            </a:r>
            <a:endParaRPr lang="en-US" sz="3600" dirty="0" smtClean="0">
              <a:solidFill>
                <a:schemeClr val="bg2"/>
              </a:solidFill>
            </a:endParaRPr>
          </a:p>
        </p:txBody>
      </p:sp>
      <p:sp>
        <p:nvSpPr>
          <p:cNvPr id="3143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42913" indent="-442913">
              <a:buFont typeface="Wingdings" pitchFamily="2" charset="2"/>
              <a:buChar char="q"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539552" y="1772816"/>
            <a:ext cx="820891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2913" indent="-442913">
              <a:buFont typeface="Wingdings" pitchFamily="2" charset="2"/>
              <a:buChar char="q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Concurrent: Validation carried out during routine production of products intended for sale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Exceptional cases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Justified, documented, approved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Retrospective: Validation based on historical / collected data (manufacturing, testing, control data)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Only for well established processes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Inappropriate where changes to composition, equipment &amp; processes made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Suggested source data</a:t>
            </a:r>
          </a:p>
          <a:p>
            <a:pPr marL="442913" indent="-442913">
              <a:buFont typeface="Wingdings" pitchFamily="2" charset="2"/>
              <a:buChar char="q"/>
            </a:pP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3977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672" y="188640"/>
            <a:ext cx="5694784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Challenges / Issues</a:t>
            </a:r>
            <a:endParaRPr lang="en-US" sz="3600" dirty="0" smtClean="0">
              <a:solidFill>
                <a:schemeClr val="bg2"/>
              </a:solidFill>
            </a:endParaRPr>
          </a:p>
        </p:txBody>
      </p:sp>
      <p:sp>
        <p:nvSpPr>
          <p:cNvPr id="314371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628800"/>
            <a:ext cx="8373616" cy="4680520"/>
          </a:xfrm>
        </p:spPr>
        <p:txBody>
          <a:bodyPr>
            <a:noAutofit/>
          </a:bodyPr>
          <a:lstStyle/>
          <a:p>
            <a:pPr marL="442913" indent="-442913">
              <a:buFont typeface="Wingdings" pitchFamily="2" charset="2"/>
              <a:buChar char="q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Timing</a:t>
            </a:r>
          </a:p>
          <a:p>
            <a:pPr marL="842963" lvl="1" indent="-442913"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Generating the protocol for submission</a:t>
            </a:r>
          </a:p>
          <a:p>
            <a:pPr marL="842963" lvl="1" indent="-442913"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Technology transfer from design to commercial</a:t>
            </a:r>
          </a:p>
          <a:p>
            <a:pPr marL="842963" lvl="1" indent="-442913"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PPQ batches manufactured but cannot be released</a:t>
            </a:r>
          </a:p>
          <a:p>
            <a:pPr marL="842963" lvl="1" indent="-442913"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Time for regulatory approval</a:t>
            </a:r>
          </a:p>
          <a:p>
            <a:pPr marL="842963" lvl="1" indent="-442913"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Launch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New sites for existing products - protocol and results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Prospective vs. concurrent 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Availability of design data and initial validation data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Risk</a:t>
            </a:r>
          </a:p>
          <a:p>
            <a:pPr lvl="1">
              <a:buFont typeface="Wingdings" pitchFamily="2" charset="2"/>
              <a:buChar char="§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442913" indent="-442913">
              <a:buFont typeface="Wingdings" pitchFamily="2" charset="2"/>
              <a:buChar char="q"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113876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672" y="188640"/>
            <a:ext cx="5694784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Challenges / Issues</a:t>
            </a:r>
            <a:endParaRPr lang="en-US" sz="3600" dirty="0" smtClean="0">
              <a:solidFill>
                <a:schemeClr val="bg2"/>
              </a:solidFill>
            </a:endParaRPr>
          </a:p>
        </p:txBody>
      </p:sp>
      <p:sp>
        <p:nvSpPr>
          <p:cNvPr id="314371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2204864"/>
            <a:ext cx="8373616" cy="2952328"/>
          </a:xfrm>
        </p:spPr>
        <p:txBody>
          <a:bodyPr>
            <a:noAutofit/>
          </a:bodyPr>
          <a:lstStyle/>
          <a:p>
            <a:pPr marL="442913" indent="-442913">
              <a:buFont typeface="Wingdings" pitchFamily="2" charset="2"/>
              <a:buChar char="q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Multi-disciplinary teams</a:t>
            </a:r>
          </a:p>
          <a:p>
            <a:pPr marL="442913" indent="-442913">
              <a:buFont typeface="Wingdings" pitchFamily="2" charset="2"/>
              <a:buChar char="q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PPQ performed when equipment / utilities have not</a:t>
            </a:r>
          </a:p>
          <a:p>
            <a:pPr marL="442913" indent="-442913">
              <a:buFont typeface="Wingdings" pitchFamily="2" charset="2"/>
              <a:buChar char="q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Robust Change Control process</a:t>
            </a:r>
          </a:p>
          <a:p>
            <a:pPr marL="442913" indent="-442913">
              <a:buFont typeface="Wingdings" pitchFamily="2" charset="2"/>
              <a:buChar char="q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Data collection and review</a:t>
            </a:r>
          </a:p>
          <a:p>
            <a:pPr marL="442913" indent="-442913">
              <a:buFont typeface="Wingdings" pitchFamily="2" charset="2"/>
              <a:buChar char="q"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329169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83768" y="2032166"/>
            <a:ext cx="36307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Thank you</a:t>
            </a:r>
            <a:endParaRPr lang="en-US" sz="5400" b="1" cap="all" spc="0" dirty="0">
              <a:ln w="0"/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685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664" y="2952"/>
            <a:ext cx="5915000" cy="1143000"/>
          </a:xfrm>
        </p:spPr>
        <p:txBody>
          <a:bodyPr>
            <a:noAutofit/>
          </a:bodyPr>
          <a:lstStyle/>
          <a:p>
            <a:r>
              <a:rPr lang="en-GB" sz="4000" b="1" dirty="0" smtClean="0">
                <a:latin typeface="Arial" pitchFamily="34" charset="0"/>
                <a:cs typeface="Arial" pitchFamily="34" charset="0"/>
              </a:rPr>
              <a:t>Why do we validate</a:t>
            </a:r>
            <a:endParaRPr lang="en-US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2035" name="Text Box 3"/>
          <p:cNvSpPr txBox="1">
            <a:spLocks noChangeArrowheads="1"/>
          </p:cNvSpPr>
          <p:nvPr/>
        </p:nvSpPr>
        <p:spPr bwMode="auto">
          <a:xfrm>
            <a:off x="539552" y="1988840"/>
            <a:ext cx="8316912" cy="33547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l">
              <a:buFont typeface="Wingdings" pitchFamily="2" charset="2"/>
              <a:buChar char="q"/>
              <a:tabLst>
                <a:tab pos="411163" algn="l"/>
              </a:tabLst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Validation establishes &amp; provides documented evidence that premises, utilities and equipment:</a:t>
            </a:r>
          </a:p>
          <a:p>
            <a:pPr marL="868363" lvl="1" indent="-411163">
              <a:buFont typeface="Courier New" pitchFamily="49" charset="0"/>
              <a:buChar char="o"/>
              <a:tabLst>
                <a:tab pos="411163" algn="l"/>
              </a:tabLst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are designed in accordance with GMP</a:t>
            </a:r>
          </a:p>
          <a:p>
            <a:pPr marL="868363" lvl="1" indent="-411163">
              <a:buFont typeface="Courier New" pitchFamily="49" charset="0"/>
              <a:buChar char="o"/>
              <a:tabLst>
                <a:tab pos="411163" algn="l"/>
              </a:tabLst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are installed in compliance with design criteria</a:t>
            </a:r>
          </a:p>
          <a:p>
            <a:pPr marL="868363" lvl="1" indent="-411163">
              <a:buFont typeface="Courier New" pitchFamily="49" charset="0"/>
              <a:buChar char="o"/>
              <a:tabLst>
                <a:tab pos="411163" algn="l"/>
              </a:tabLst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operate in accordance with design criteria</a:t>
            </a:r>
          </a:p>
          <a:p>
            <a:pPr marL="457200" indent="-457200">
              <a:buFont typeface="Wingdings" pitchFamily="2" charset="2"/>
              <a:buChar char="q"/>
              <a:tabLst>
                <a:tab pos="411163" algn="l"/>
              </a:tabLst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Validation establishes that a specific process will consistently produce a product meeting its pre-determined specification</a:t>
            </a:r>
          </a:p>
        </p:txBody>
      </p:sp>
    </p:spTree>
    <p:extLst>
      <p:ext uri="{BB962C8B-B14F-4D97-AF65-F5344CB8AC3E}">
        <p14:creationId xmlns="" xmlns:p14="http://schemas.microsoft.com/office/powerpoint/2010/main" val="91845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664" y="341784"/>
            <a:ext cx="3683696" cy="1143000"/>
          </a:xfrm>
        </p:spPr>
        <p:txBody>
          <a:bodyPr>
            <a:noAutofit/>
          </a:bodyPr>
          <a:lstStyle/>
          <a:p>
            <a:r>
              <a:rPr lang="en-GB" sz="4000" b="1" dirty="0" smtClean="0">
                <a:latin typeface="Arial" pitchFamily="34" charset="0"/>
                <a:cs typeface="Arial" pitchFamily="34" charset="0"/>
              </a:rPr>
              <a:t>Validation</a:t>
            </a:r>
            <a:endParaRPr lang="en-US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2035" name="Text Box 3"/>
          <p:cNvSpPr txBox="1">
            <a:spLocks noChangeArrowheads="1"/>
          </p:cNvSpPr>
          <p:nvPr/>
        </p:nvSpPr>
        <p:spPr bwMode="auto">
          <a:xfrm>
            <a:off x="417164" y="1484784"/>
            <a:ext cx="8316912" cy="489364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42913" indent="-442913" algn="l">
              <a:buFont typeface="Wingdings" pitchFamily="2" charset="2"/>
              <a:buChar char="q"/>
              <a:tabLst>
                <a:tab pos="442913" algn="l"/>
              </a:tabLst>
            </a:pPr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Validation a requirement not an option</a:t>
            </a:r>
          </a:p>
          <a:p>
            <a:pPr marL="442913" indent="-442913" algn="l">
              <a:buFont typeface="Wingdings" pitchFamily="2" charset="2"/>
              <a:buChar char="q"/>
              <a:tabLst>
                <a:tab pos="442913" algn="l"/>
              </a:tabLst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Is validation a ‘tick box’?</a:t>
            </a:r>
            <a:endParaRPr lang="en-US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l">
              <a:buFont typeface="Wingdings" pitchFamily="2" charset="2"/>
              <a:buChar char="q"/>
              <a:tabLst>
                <a:tab pos="411163" algn="l"/>
              </a:tabLst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Validation documentation always checked in GMP inspection (the ‘action of proving..’)</a:t>
            </a:r>
          </a:p>
          <a:p>
            <a:pPr marL="457200" indent="-457200" algn="l">
              <a:buFont typeface="Wingdings" pitchFamily="2" charset="2"/>
              <a:buChar char="q"/>
              <a:tabLst>
                <a:tab pos="411163" algn="l"/>
              </a:tabLst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MCC and PIC/S….. design, installation, operational and performance…. qualification</a:t>
            </a:r>
          </a:p>
          <a:p>
            <a:pPr marL="457200" indent="-457200" algn="l">
              <a:buFont typeface="Wingdings" pitchFamily="2" charset="2"/>
              <a:buChar char="q"/>
              <a:tabLst>
                <a:tab pos="411163" algn="l"/>
              </a:tabLst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MCC and PIC/s…. validation of processes, cleaning and analytical methods…. validation</a:t>
            </a:r>
          </a:p>
          <a:p>
            <a:pPr marL="457200" indent="-457200">
              <a:buFont typeface="Wingdings" pitchFamily="2" charset="2"/>
              <a:buChar char="q"/>
              <a:tabLst>
                <a:tab pos="411163" algn="l"/>
              </a:tabLst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A system or equipment must be qualified in order to operate in a validated process</a:t>
            </a:r>
          </a:p>
          <a:p>
            <a:pPr marL="457200" indent="-457200">
              <a:buFont typeface="Wingdings" pitchFamily="2" charset="2"/>
              <a:buChar char="q"/>
              <a:tabLst>
                <a:tab pos="411163" algn="l"/>
              </a:tabLst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Process validation protocols required for dossier submission</a:t>
            </a:r>
            <a:endParaRPr lang="en-US" sz="2800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878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664" y="332656"/>
            <a:ext cx="6624736" cy="1011237"/>
          </a:xfrm>
        </p:spPr>
        <p:txBody>
          <a:bodyPr>
            <a:noAutofit/>
          </a:bodyPr>
          <a:lstStyle/>
          <a:p>
            <a:r>
              <a:rPr lang="en-GB" sz="4000" b="1" dirty="0" smtClean="0">
                <a:latin typeface="Arial" pitchFamily="34" charset="0"/>
                <a:cs typeface="Arial" pitchFamily="34" charset="0"/>
              </a:rPr>
              <a:t>Validation / Qualification</a:t>
            </a:r>
          </a:p>
        </p:txBody>
      </p:sp>
      <p:sp>
        <p:nvSpPr>
          <p:cNvPr id="167939" name="Text Box 3"/>
          <p:cNvSpPr txBox="1">
            <a:spLocks noChangeArrowheads="1"/>
          </p:cNvSpPr>
          <p:nvPr/>
        </p:nvSpPr>
        <p:spPr bwMode="auto">
          <a:xfrm>
            <a:off x="671364" y="1844824"/>
            <a:ext cx="8001000" cy="40934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</a:rPr>
              <a:t>Validation:</a:t>
            </a:r>
          </a:p>
          <a:p>
            <a:pPr algn="l"/>
            <a:r>
              <a:rPr lang="en-US" sz="2400" dirty="0" smtClean="0">
                <a:latin typeface="Arial" pitchFamily="34" charset="0"/>
              </a:rPr>
              <a:t>Proving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</a:rPr>
              <a:t>procedures, processes, 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</a:rPr>
              <a:t>equipment,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</a:rPr>
              <a:t>materials, activities, systems lead </a:t>
            </a:r>
            <a:r>
              <a:rPr lang="en-US" sz="2400" dirty="0">
                <a:solidFill>
                  <a:schemeClr val="tx1"/>
                </a:solidFill>
                <a:latin typeface="Arial" pitchFamily="34" charset="0"/>
              </a:rPr>
              <a:t>to the expected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</a:rPr>
              <a:t>results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</a:rPr>
              <a:t> </a:t>
            </a:r>
          </a:p>
          <a:p>
            <a:pPr algn="l"/>
            <a:endParaRPr lang="en-US" sz="2000" dirty="0" smtClean="0">
              <a:latin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</a:rPr>
              <a:t>Qualification:</a:t>
            </a:r>
          </a:p>
          <a:p>
            <a:r>
              <a:rPr lang="en-US" sz="2400" dirty="0" smtClean="0">
                <a:latin typeface="Arial" pitchFamily="34" charset="0"/>
              </a:rPr>
              <a:t>Proving and documenting premises, systems, equipment properly installed and/or work correctly &amp; lead to the expected results</a:t>
            </a:r>
          </a:p>
          <a:p>
            <a:r>
              <a:rPr lang="en-US" sz="2400" dirty="0" smtClean="0">
                <a:latin typeface="Arial" pitchFamily="34" charset="0"/>
              </a:rPr>
              <a:t>Qualification often initial stage of validation, individual steps alone do not constitute process validation</a:t>
            </a:r>
            <a:endParaRPr lang="en-US" sz="2400" dirty="0">
              <a:solidFill>
                <a:schemeClr val="tx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5164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116632"/>
            <a:ext cx="6440760" cy="12192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What gets validated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72816"/>
            <a:ext cx="8610600" cy="4704928"/>
          </a:xfrm>
        </p:spPr>
        <p:txBody>
          <a:bodyPr>
            <a:normAutofit fontScale="92500" lnSpcReduction="20000"/>
          </a:bodyPr>
          <a:lstStyle/>
          <a:p>
            <a:r>
              <a:rPr lang="en-ZA" sz="3500" dirty="0" smtClean="0">
                <a:latin typeface="Arial" pitchFamily="34" charset="0"/>
                <a:cs typeface="Arial" pitchFamily="34" charset="0"/>
              </a:rPr>
              <a:t>Facilities</a:t>
            </a:r>
          </a:p>
          <a:p>
            <a:r>
              <a:rPr lang="en-ZA" sz="3500" dirty="0" smtClean="0">
                <a:latin typeface="Arial" pitchFamily="34" charset="0"/>
                <a:cs typeface="Arial" pitchFamily="34" charset="0"/>
              </a:rPr>
              <a:t>Utilities / Services / Systems</a:t>
            </a:r>
          </a:p>
          <a:p>
            <a:r>
              <a:rPr lang="en-ZA" sz="3500" dirty="0" smtClean="0">
                <a:latin typeface="Arial" pitchFamily="34" charset="0"/>
                <a:cs typeface="Arial" pitchFamily="34" charset="0"/>
              </a:rPr>
              <a:t>Equipment</a:t>
            </a:r>
          </a:p>
          <a:p>
            <a:r>
              <a:rPr lang="en-ZA" sz="3500" dirty="0">
                <a:latin typeface="Arial" pitchFamily="34" charset="0"/>
                <a:cs typeface="Arial" pitchFamily="34" charset="0"/>
              </a:rPr>
              <a:t>Computer systems</a:t>
            </a:r>
          </a:p>
          <a:p>
            <a:r>
              <a:rPr lang="en-ZA" sz="3500" dirty="0">
                <a:latin typeface="Arial" pitchFamily="34" charset="0"/>
                <a:cs typeface="Arial" pitchFamily="34" charset="0"/>
              </a:rPr>
              <a:t>Analytical </a:t>
            </a:r>
            <a:r>
              <a:rPr lang="en-ZA" sz="3500" dirty="0" smtClean="0">
                <a:latin typeface="Arial" pitchFamily="34" charset="0"/>
                <a:cs typeface="Arial" pitchFamily="34" charset="0"/>
              </a:rPr>
              <a:t>methods</a:t>
            </a:r>
          </a:p>
          <a:p>
            <a:r>
              <a:rPr lang="en-ZA" sz="3500" dirty="0" smtClean="0">
                <a:latin typeface="Arial" pitchFamily="34" charset="0"/>
                <a:cs typeface="Arial" pitchFamily="34" charset="0"/>
              </a:rPr>
              <a:t>Cleaning methods</a:t>
            </a:r>
            <a:endParaRPr lang="en-ZA" sz="3500" dirty="0">
              <a:latin typeface="Arial" pitchFamily="34" charset="0"/>
              <a:cs typeface="Arial" pitchFamily="34" charset="0"/>
            </a:endParaRPr>
          </a:p>
          <a:p>
            <a:r>
              <a:rPr lang="en-ZA" sz="3500" dirty="0" smtClean="0">
                <a:latin typeface="Arial" pitchFamily="34" charset="0"/>
                <a:cs typeface="Arial" pitchFamily="34" charset="0"/>
              </a:rPr>
              <a:t>Processes</a:t>
            </a:r>
          </a:p>
          <a:p>
            <a:endParaRPr lang="en-ZA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3000" dirty="0">
                <a:latin typeface="Arial" pitchFamily="34" charset="0"/>
                <a:cs typeface="Arial" pitchFamily="34" charset="0"/>
              </a:rPr>
              <a:t>Facilities, systems and equipment 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qualified prior 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to process validation being completed</a:t>
            </a:r>
            <a:endParaRPr lang="en-ZA" sz="3000" dirty="0" smtClean="0">
              <a:latin typeface="Arial" pitchFamily="34" charset="0"/>
              <a:cs typeface="Arial" pitchFamily="34" charset="0"/>
            </a:endParaRPr>
          </a:p>
          <a:p>
            <a:endParaRPr lang="en-ZA" dirty="0"/>
          </a:p>
        </p:txBody>
      </p:sp>
      <p:pic>
        <p:nvPicPr>
          <p:cNvPr id="4" name="Picture 5" descr="Copy (4) of DSCF275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1844824"/>
            <a:ext cx="2476022" cy="3296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25710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dical design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0066"/>
      </a:accent1>
      <a:accent2>
        <a:srgbClr val="000099"/>
      </a:accent2>
      <a:accent3>
        <a:srgbClr val="FFFFFF"/>
      </a:accent3>
      <a:accent4>
        <a:srgbClr val="000000"/>
      </a:accent4>
      <a:accent5>
        <a:srgbClr val="AAAAB8"/>
      </a:accent5>
      <a:accent6>
        <a:srgbClr val="00008A"/>
      </a:accent6>
      <a:hlink>
        <a:srgbClr val="2660B6"/>
      </a:hlink>
      <a:folHlink>
        <a:srgbClr val="875FD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Z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Z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000066"/>
        </a:accent1>
        <a:accent2>
          <a:srgbClr val="000099"/>
        </a:accent2>
        <a:accent3>
          <a:srgbClr val="FFFFFF"/>
        </a:accent3>
        <a:accent4>
          <a:srgbClr val="000000"/>
        </a:accent4>
        <a:accent5>
          <a:srgbClr val="AAAAB8"/>
        </a:accent5>
        <a:accent6>
          <a:srgbClr val="00008A"/>
        </a:accent6>
        <a:hlink>
          <a:srgbClr val="2660B6"/>
        </a:hlink>
        <a:folHlink>
          <a:srgbClr val="875FD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Medical design template</Template>
  <TotalTime>3057</TotalTime>
  <Words>2720</Words>
  <Application>Microsoft Office PowerPoint</Application>
  <PresentationFormat>On-screen Show (4:3)</PresentationFormat>
  <Paragraphs>475</Paragraphs>
  <Slides>53</Slides>
  <Notes>19</Notes>
  <HiddenSlides>0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Medical design template</vt:lpstr>
      <vt:lpstr>SAPRAA March 2013</vt:lpstr>
      <vt:lpstr>Presentation</vt:lpstr>
      <vt:lpstr>Purpose of Validation</vt:lpstr>
      <vt:lpstr>FDA Warning Letters</vt:lpstr>
      <vt:lpstr>Why do we validate</vt:lpstr>
      <vt:lpstr>Why do we validate</vt:lpstr>
      <vt:lpstr>Validation</vt:lpstr>
      <vt:lpstr>Validation / Qualification</vt:lpstr>
      <vt:lpstr>What gets validated</vt:lpstr>
      <vt:lpstr>What gets validated</vt:lpstr>
      <vt:lpstr>What gets validated</vt:lpstr>
      <vt:lpstr>Sequencing of Validation Stages</vt:lpstr>
      <vt:lpstr>Approach to Validation </vt:lpstr>
      <vt:lpstr>Approach to Validation Planning</vt:lpstr>
      <vt:lpstr>ISPE Commissioning and Qualification</vt:lpstr>
      <vt:lpstr>Impact Spectrum</vt:lpstr>
      <vt:lpstr>Qualification Requirements</vt:lpstr>
      <vt:lpstr>Impact Assessment Indicators</vt:lpstr>
      <vt:lpstr>Approach to Validation Verification and GEP</vt:lpstr>
      <vt:lpstr>Approach to Validation Engineering Risk-based Verification</vt:lpstr>
      <vt:lpstr>Approach to Validation Verification Execution</vt:lpstr>
      <vt:lpstr>Good Engineering Practice</vt:lpstr>
      <vt:lpstr>Qualification Approaches</vt:lpstr>
      <vt:lpstr>Life Cycle</vt:lpstr>
      <vt:lpstr>Sequencing of Validation Stages</vt:lpstr>
      <vt:lpstr>User Requirement Specification (URS)</vt:lpstr>
      <vt:lpstr>Design Qualification(DQ)</vt:lpstr>
      <vt:lpstr>Installation Qualification (IQ)</vt:lpstr>
      <vt:lpstr>Installation Qualification (IQ)</vt:lpstr>
      <vt:lpstr>Operational Qualification (OQ)</vt:lpstr>
      <vt:lpstr>Operational Qualification (OQ)</vt:lpstr>
      <vt:lpstr>Performance Qualification (PQ)</vt:lpstr>
      <vt:lpstr>Performance Qualification (PQ)</vt:lpstr>
      <vt:lpstr>Process Validation</vt:lpstr>
      <vt:lpstr>Process Validation FDA Process Validation: General Principles and Practices</vt:lpstr>
      <vt:lpstr>Process Validation FDA Process Validation: General Principles and Practices</vt:lpstr>
      <vt:lpstr>Process Validation FDA Process Validation: General Principles and Practices</vt:lpstr>
      <vt:lpstr>Process Validation FDA Process Validation: General Principles and Practices</vt:lpstr>
      <vt:lpstr>Process Validation FDA Process Validation: General Principles and Practices</vt:lpstr>
      <vt:lpstr>Process Validation FDA Process Validation: General Principles and Practices</vt:lpstr>
      <vt:lpstr>Process Validation FDA Process Validation: General Principles and Practices</vt:lpstr>
      <vt:lpstr>Process Validation FDA Process Validation: General Principles and Practices</vt:lpstr>
      <vt:lpstr>Process Validation FDA Process Validation: General Principles and Practices</vt:lpstr>
      <vt:lpstr>Process Validation FDA Process Validation: General Principles and Practices</vt:lpstr>
      <vt:lpstr>Process Validation FDA Process Validation: General Principles and Practices</vt:lpstr>
      <vt:lpstr>Process Validation FDA Process Validation: General Principles and Practices</vt:lpstr>
      <vt:lpstr>Process Validation FDA Process Validation: General Principles and Practices</vt:lpstr>
      <vt:lpstr>Process Validation FDA Process Validation: General Principles and Practices</vt:lpstr>
      <vt:lpstr>Process Validation FDA Process Validation: General Principles and Practices</vt:lpstr>
      <vt:lpstr>Concurrent &amp; Retrospective Validation</vt:lpstr>
      <vt:lpstr>Challenges / Issues</vt:lpstr>
      <vt:lpstr>Challenges / Issues</vt:lpstr>
      <vt:lpstr>Slide 53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SSI Cleanrooms Conference 2012</dc:title>
  <dc:creator>Pat</dc:creator>
  <cp:lastModifiedBy>Virgil Chetty</cp:lastModifiedBy>
  <cp:revision>144</cp:revision>
  <dcterms:created xsi:type="dcterms:W3CDTF">2012-04-22T14:25:46Z</dcterms:created>
  <dcterms:modified xsi:type="dcterms:W3CDTF">2013-04-03T18:46:51Z</dcterms:modified>
</cp:coreProperties>
</file>